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handoutMasterIdLst>
    <p:handoutMasterId r:id="rId19"/>
  </p:handoutMasterIdLst>
  <p:sldIdLst>
    <p:sldId id="261" r:id="rId5"/>
    <p:sldId id="262" r:id="rId6"/>
    <p:sldId id="263" r:id="rId7"/>
    <p:sldId id="264" r:id="rId8"/>
    <p:sldId id="272" r:id="rId9"/>
    <p:sldId id="265" r:id="rId10"/>
    <p:sldId id="266" r:id="rId11"/>
    <p:sldId id="267" r:id="rId12"/>
    <p:sldId id="268" r:id="rId13"/>
    <p:sldId id="269" r:id="rId14"/>
    <p:sldId id="270" r:id="rId15"/>
    <p:sldId id="274" r:id="rId16"/>
    <p:sldId id="276" r:id="rId17"/>
  </p:sldIdLst>
  <p:sldSz cx="12192000" cy="6858000"/>
  <p:notesSz cx="6858000" cy="9144000"/>
  <p:defaultTextStyle>
    <a:defPPr rtl="0">
      <a:defRPr lang="pt-b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D7AC3CCA-C797-4891-BE02-D94E43425B78}" styleName="Estilo Médio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2838BEF-8BB2-4498-84A7-C5851F593DF1}" styleName="Estilo Médio 4 - Ênfase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1" d="100"/>
          <a:sy n="111" d="100"/>
        </p:scale>
        <p:origin x="534" y="96"/>
      </p:cViewPr>
      <p:guideLst/>
    </p:cSldViewPr>
  </p:slideViewPr>
  <p:notesTextViewPr>
    <p:cViewPr>
      <p:scale>
        <a:sx n="1" d="1"/>
        <a:sy n="1" d="1"/>
      </p:scale>
      <p:origin x="0" y="0"/>
    </p:cViewPr>
  </p:notesTextViewPr>
  <p:notesViewPr>
    <p:cSldViewPr snapToGrid="0">
      <p:cViewPr varScale="1">
        <p:scale>
          <a:sx n="86" d="100"/>
          <a:sy n="86" d="100"/>
        </p:scale>
        <p:origin x="3852"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a:extLst>
              <a:ext uri="{FF2B5EF4-FFF2-40B4-BE49-F238E27FC236}">
                <a16:creationId xmlns:a16="http://schemas.microsoft.com/office/drawing/2014/main" id="{9E7480B8-8A0A-4B56-8D54-E823DCC0F8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a:extLst>
              <a:ext uri="{FF2B5EF4-FFF2-40B4-BE49-F238E27FC236}">
                <a16:creationId xmlns:a16="http://schemas.microsoft.com/office/drawing/2014/main" id="{4E057513-9C93-48C4-B8CC-06DEEABEBEC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18A45D-0270-4B85-BA84-29A26462B853}" type="datetime1">
              <a:rPr lang="pt-BR" smtClean="0"/>
              <a:t>03/11/2024</a:t>
            </a:fld>
            <a:endParaRPr lang="pt-BR"/>
          </a:p>
        </p:txBody>
      </p:sp>
      <p:sp>
        <p:nvSpPr>
          <p:cNvPr id="4" name="Espaço Reservado para Rodapé 3">
            <a:extLst>
              <a:ext uri="{FF2B5EF4-FFF2-40B4-BE49-F238E27FC236}">
                <a16:creationId xmlns:a16="http://schemas.microsoft.com/office/drawing/2014/main" id="{0B526431-228F-49AB-A288-2D3B4D5BF08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a:extLst>
              <a:ext uri="{FF2B5EF4-FFF2-40B4-BE49-F238E27FC236}">
                <a16:creationId xmlns:a16="http://schemas.microsoft.com/office/drawing/2014/main" id="{6BF697D2-41EF-4DF0-B5BE-33D0275CE79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CE9BC7-1D88-46B0-89EB-967B831C2BE0}" type="slidenum">
              <a:rPr lang="pt-BR" smtClean="0"/>
              <a:t>‹nº›</a:t>
            </a:fld>
            <a:endParaRPr lang="pt-BR"/>
          </a:p>
        </p:txBody>
      </p:sp>
    </p:spTree>
    <p:extLst>
      <p:ext uri="{BB962C8B-B14F-4D97-AF65-F5344CB8AC3E}">
        <p14:creationId xmlns:p14="http://schemas.microsoft.com/office/powerpoint/2010/main" val="429423847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pt-BR" noProof="0"/>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33879B29-B324-4CB3-B9C9-1A3BB0F88CD5}" type="datetime1">
              <a:rPr lang="pt-BR" noProof="0" smtClean="0"/>
              <a:t>03/11/2024</a:t>
            </a:fld>
            <a:endParaRPr lang="pt-BR" noProof="0"/>
          </a:p>
        </p:txBody>
      </p:sp>
      <p:sp>
        <p:nvSpPr>
          <p:cNvPr id="4" name="Espaço Reservado para Imagem do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pt-BR" noProof="0"/>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pt-BR" noProof="0"/>
          </a:p>
        </p:txBody>
      </p:sp>
      <p:sp>
        <p:nvSpPr>
          <p:cNvPr id="7" name="Espaço Reservado para o Número do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275CD8D-B1D9-4658-A4F0-38CA8D83ED5D}" type="slidenum">
              <a:rPr lang="pt-BR" noProof="0" smtClean="0"/>
              <a:t>‹nº›</a:t>
            </a:fld>
            <a:endParaRPr lang="pt-BR"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1</a:t>
            </a:fld>
            <a:endParaRPr lang="pt-BR"/>
          </a:p>
        </p:txBody>
      </p:sp>
    </p:spTree>
    <p:extLst>
      <p:ext uri="{BB962C8B-B14F-4D97-AF65-F5344CB8AC3E}">
        <p14:creationId xmlns:p14="http://schemas.microsoft.com/office/powerpoint/2010/main" val="348433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pPr rtl="0"/>
            <a:fld id="{C275CD8D-B1D9-4658-A4F0-38CA8D83ED5D}" type="slidenum">
              <a:rPr lang="pt-BR" smtClean="0"/>
              <a:t>2</a:t>
            </a:fld>
            <a:endParaRPr lang="pt-BR"/>
          </a:p>
        </p:txBody>
      </p:sp>
    </p:spTree>
    <p:extLst>
      <p:ext uri="{BB962C8B-B14F-4D97-AF65-F5344CB8AC3E}">
        <p14:creationId xmlns:p14="http://schemas.microsoft.com/office/powerpoint/2010/main" val="32316832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pic>
        <p:nvPicPr>
          <p:cNvPr id="66" name="Imagem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upo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tângulo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orma livre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orma Livre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tângulo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orma livre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orma livre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orma livre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orma livre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orma livre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orma livre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orma livre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orma livre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orma livre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orma livre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orma livre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orma livre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orma livre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orma livre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orma livre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orma livre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orma livre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orma livre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orma livre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orma livre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orma livre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orma livre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orma livre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orma livre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tângulo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orma livre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orma livre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orma livre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orma livre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orma livre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orma livre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orma livre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orma livre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orma livre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orma livre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orma livre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tângulo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orma livre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orma livre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orma livre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orma livre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orma livre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orma livre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orma livre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orma livre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orma livre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orma livre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orma livre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orma livre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orma livre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ítulo 1"/>
          <p:cNvSpPr>
            <a:spLocks noGrp="1"/>
          </p:cNvSpPr>
          <p:nvPr>
            <p:ph type="ctrTitle" hasCustomPrompt="1"/>
          </p:nvPr>
        </p:nvSpPr>
        <p:spPr>
          <a:xfrm>
            <a:off x="1876424" y="1122363"/>
            <a:ext cx="8791575" cy="2387600"/>
          </a:xfrm>
        </p:spPr>
        <p:txBody>
          <a:bodyPr rtlCol="0" anchor="b">
            <a:normAutofit/>
          </a:bodyPr>
          <a:lstStyle>
            <a:lvl1pPr algn="l">
              <a:defRPr sz="4800"/>
            </a:lvl1pPr>
          </a:lstStyle>
          <a:p>
            <a:pPr rtl="0"/>
            <a:r>
              <a:rPr lang="pt-BR" noProof="0"/>
              <a:t>Clique para editar o estilo de título Mestre</a:t>
            </a:r>
          </a:p>
        </p:txBody>
      </p:sp>
      <p:sp>
        <p:nvSpPr>
          <p:cNvPr id="3" name="Subtítulo 2"/>
          <p:cNvSpPr>
            <a:spLocks noGrp="1"/>
          </p:cNvSpPr>
          <p:nvPr>
            <p:ph type="subTitle" idx="1" hasCustomPrompt="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pt-BR" noProof="0"/>
              <a:t>Clique para editar o estilo de subtítulo Mestre</a:t>
            </a:r>
          </a:p>
        </p:txBody>
      </p:sp>
      <p:sp>
        <p:nvSpPr>
          <p:cNvPr id="4" name="Espaço Reservado para Data 3"/>
          <p:cNvSpPr>
            <a:spLocks noGrp="1"/>
          </p:cNvSpPr>
          <p:nvPr>
            <p:ph type="dt" sz="half" idx="10"/>
          </p:nvPr>
        </p:nvSpPr>
        <p:spPr>
          <a:xfrm>
            <a:off x="7077511" y="5410201"/>
            <a:ext cx="2743200" cy="365125"/>
          </a:xfrm>
        </p:spPr>
        <p:txBody>
          <a:bodyPr rtlCol="0"/>
          <a:lstStyle/>
          <a:p>
            <a:pPr rtl="0"/>
            <a:fld id="{C74EB379-06D1-44CD-80C8-096187295FC7}" type="datetime1">
              <a:rPr lang="pt-BR" noProof="0" smtClean="0"/>
              <a:t>03/11/2024</a:t>
            </a:fld>
            <a:endParaRPr lang="pt-BR" noProof="0"/>
          </a:p>
        </p:txBody>
      </p:sp>
      <p:sp>
        <p:nvSpPr>
          <p:cNvPr id="5" name="Espaço reservado para rodapé 4"/>
          <p:cNvSpPr>
            <a:spLocks noGrp="1"/>
          </p:cNvSpPr>
          <p:nvPr>
            <p:ph type="ftr" sz="quarter" idx="11"/>
          </p:nvPr>
        </p:nvSpPr>
        <p:spPr>
          <a:xfrm>
            <a:off x="1876424" y="5410201"/>
            <a:ext cx="5124886" cy="365125"/>
          </a:xfrm>
        </p:spPr>
        <p:txBody>
          <a:bodyPr rtlCol="0"/>
          <a:lstStyle/>
          <a:p>
            <a:pPr rtl="0"/>
            <a:endParaRPr lang="pt-BR" noProof="0"/>
          </a:p>
        </p:txBody>
      </p:sp>
      <p:sp>
        <p:nvSpPr>
          <p:cNvPr id="6" name="Espaço reservado para o número do slide 5"/>
          <p:cNvSpPr>
            <a:spLocks noGrp="1"/>
          </p:cNvSpPr>
          <p:nvPr>
            <p:ph type="sldNum" sz="quarter" idx="12"/>
          </p:nvPr>
        </p:nvSpPr>
        <p:spPr>
          <a:xfrm>
            <a:off x="9896911" y="5410199"/>
            <a:ext cx="771089" cy="365125"/>
          </a:xfrm>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m Panorâmica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4304664"/>
            <a:ext cx="9912355" cy="819355"/>
          </a:xfrm>
        </p:spPr>
        <p:txBody>
          <a:bodyPr rtlCol="0" anchor="b">
            <a:normAutofit/>
          </a:bodyPr>
          <a:lstStyle>
            <a:lvl1pPr>
              <a:defRPr sz="3200"/>
            </a:lvl1pPr>
          </a:lstStyle>
          <a:p>
            <a:pPr rtl="0"/>
            <a:r>
              <a:rPr lang="pt-BR" noProof="0"/>
              <a:t>Clique para editar o estilo de título Mestre</a:t>
            </a:r>
          </a:p>
        </p:txBody>
      </p:sp>
      <p:sp>
        <p:nvSpPr>
          <p:cNvPr id="3" name="Espaço Reservado para Imagem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pt-BR" noProof="0"/>
              <a:t>Clique no ícone para adicionar uma imagem</a:t>
            </a:r>
          </a:p>
        </p:txBody>
      </p:sp>
      <p:sp>
        <p:nvSpPr>
          <p:cNvPr id="4" name="Espaço reservado para texto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04C732B9-82A8-45C4-976D-822ACC409CDD}" type="datetime1">
              <a:rPr lang="pt-BR" noProof="0" smtClean="0"/>
              <a:t>03/11/2024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56" y="609600"/>
            <a:ext cx="9905955" cy="3429000"/>
          </a:xfrm>
        </p:spPr>
        <p:txBody>
          <a:bodyPr rtlCol="0" anchor="ctr">
            <a:normAutofit/>
          </a:bodyPr>
          <a:lstStyle>
            <a:lvl1pPr>
              <a:defRPr sz="3600"/>
            </a:lvl1pPr>
          </a:lstStyle>
          <a:p>
            <a:pPr rtl="0"/>
            <a:r>
              <a:rPr lang="pt-BR" noProof="0"/>
              <a:t>Clique para editar o estilo de título Mestre</a:t>
            </a:r>
          </a:p>
        </p:txBody>
      </p:sp>
      <p:sp>
        <p:nvSpPr>
          <p:cNvPr id="4" name="Espaço reservado para texto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D1C8518B-8377-41B6-9B96-12E790E48149}" type="datetime1">
              <a:rPr lang="pt-BR" noProof="0" smtClean="0"/>
              <a:t>03/11/2024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446212" y="609599"/>
            <a:ext cx="9302752" cy="2748429"/>
          </a:xfrm>
        </p:spPr>
        <p:txBody>
          <a:bodyPr rtlCol="0" anchor="ctr">
            <a:normAutofit/>
          </a:bodyPr>
          <a:lstStyle>
            <a:lvl1pPr>
              <a:defRPr sz="3600"/>
            </a:lvl1pPr>
          </a:lstStyle>
          <a:p>
            <a:pPr rtl="0"/>
            <a:r>
              <a:rPr lang="pt-BR" noProof="0"/>
              <a:t>Clique para editar o título Mestre</a:t>
            </a:r>
          </a:p>
        </p:txBody>
      </p:sp>
      <p:sp>
        <p:nvSpPr>
          <p:cNvPr id="12" name="Espaço Reservado para Texto 3"/>
          <p:cNvSpPr>
            <a:spLocks noGrp="1"/>
          </p:cNvSpPr>
          <p:nvPr>
            <p:ph type="body" sz="half" idx="13" hasCustomPrompt="1"/>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4" name="Espaço reservado para texto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D0E661AF-0B74-4EE7-A109-4CEE3749C184}" type="datetime1">
              <a:rPr lang="pt-BR" noProof="0" smtClean="0"/>
              <a:t>03/11/2024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
        <p:nvSpPr>
          <p:cNvPr id="60" name="Caixa de texto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0">
                <a:solidFill>
                  <a:schemeClr val="tx1"/>
                </a:solidFill>
                <a:effectLst/>
              </a:rPr>
              <a:t>"</a:t>
            </a:r>
          </a:p>
        </p:txBody>
      </p:sp>
      <p:sp>
        <p:nvSpPr>
          <p:cNvPr id="61" name="Caixa de texto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2134041"/>
            <a:ext cx="9906001" cy="2511835"/>
          </a:xfrm>
        </p:spPr>
        <p:txBody>
          <a:bodyPr rtlCol="0" anchor="b">
            <a:normAutofit/>
          </a:bodyPr>
          <a:lstStyle>
            <a:lvl1pPr>
              <a:defRPr sz="3600"/>
            </a:lvl1pPr>
          </a:lstStyle>
          <a:p>
            <a:pPr rtl="0"/>
            <a:r>
              <a:rPr lang="pt-BR" noProof="0"/>
              <a:t>Clique para editar o estilo de título Mestre</a:t>
            </a:r>
          </a:p>
        </p:txBody>
      </p:sp>
      <p:sp>
        <p:nvSpPr>
          <p:cNvPr id="4" name="Espaço reservado para texto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AB79E101-74A5-43BE-8E74-04C2FE42D6AB}" type="datetime1">
              <a:rPr lang="pt-BR" noProof="0" smtClean="0"/>
              <a:t>03/11/2024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na 3">
    <p:spTree>
      <p:nvGrpSpPr>
        <p:cNvPr id="1" name=""/>
        <p:cNvGrpSpPr/>
        <p:nvPr/>
      </p:nvGrpSpPr>
      <p:grpSpPr>
        <a:xfrm>
          <a:off x="0" y="0"/>
          <a:ext cx="0" cy="0"/>
          <a:chOff x="0" y="0"/>
          <a:chExt cx="0" cy="0"/>
        </a:xfrm>
      </p:grpSpPr>
      <p:sp>
        <p:nvSpPr>
          <p:cNvPr id="15" name="Título 1"/>
          <p:cNvSpPr>
            <a:spLocks noGrp="1"/>
          </p:cNvSpPr>
          <p:nvPr>
            <p:ph type="title" hasCustomPrompt="1"/>
          </p:nvPr>
        </p:nvSpPr>
        <p:spPr>
          <a:xfrm>
            <a:off x="1141413" y="609600"/>
            <a:ext cx="9905998" cy="1905000"/>
          </a:xfrm>
        </p:spPr>
        <p:txBody>
          <a:bodyPr rtlCol="0"/>
          <a:lstStyle/>
          <a:p>
            <a:pPr rtl="0"/>
            <a:r>
              <a:rPr lang="pt-BR" noProof="0"/>
              <a:t>Clique para editar o estilo de título Mestre</a:t>
            </a:r>
          </a:p>
        </p:txBody>
      </p:sp>
      <p:sp>
        <p:nvSpPr>
          <p:cNvPr id="7" name="Espaço Reservado para Texto 2"/>
          <p:cNvSpPr>
            <a:spLocks noGrp="1"/>
          </p:cNvSpPr>
          <p:nvPr>
            <p:ph type="body" idx="1" hasCustomPrompt="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8" name="Espaço reservado para texto 3"/>
          <p:cNvSpPr>
            <a:spLocks noGrp="1"/>
          </p:cNvSpPr>
          <p:nvPr>
            <p:ph type="body" sz="half" idx="15" hasCustomPrompt="1"/>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9" name="Espaço reservado para texto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10" name="Espaço reservado para texto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11" name="Espaço reservado para texto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12" name="Espaço reservado para texto 3"/>
          <p:cNvSpPr>
            <a:spLocks noGrp="1"/>
          </p:cNvSpPr>
          <p:nvPr>
            <p:ph type="body" sz="half" idx="17" hasCustomPrompt="1"/>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3" name="Espaço reservado para data 2"/>
          <p:cNvSpPr>
            <a:spLocks noGrp="1"/>
          </p:cNvSpPr>
          <p:nvPr>
            <p:ph type="dt" sz="half" idx="10"/>
          </p:nvPr>
        </p:nvSpPr>
        <p:spPr/>
        <p:txBody>
          <a:bodyPr rtlCol="0"/>
          <a:lstStyle/>
          <a:p>
            <a:pPr rtl="0"/>
            <a:fld id="{EA0CA58C-FF46-4766-9E9B-E72B9B44FF89}" type="datetime1">
              <a:rPr lang="pt-BR" noProof="0" smtClean="0"/>
              <a:t>03/11/2024</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na de 3 imagens">
    <p:spTree>
      <p:nvGrpSpPr>
        <p:cNvPr id="1" name=""/>
        <p:cNvGrpSpPr/>
        <p:nvPr/>
      </p:nvGrpSpPr>
      <p:grpSpPr>
        <a:xfrm>
          <a:off x="0" y="0"/>
          <a:ext cx="0" cy="0"/>
          <a:chOff x="0" y="0"/>
          <a:chExt cx="0" cy="0"/>
        </a:xfrm>
      </p:grpSpPr>
      <p:sp>
        <p:nvSpPr>
          <p:cNvPr id="30" name="Título 1"/>
          <p:cNvSpPr>
            <a:spLocks noGrp="1"/>
          </p:cNvSpPr>
          <p:nvPr>
            <p:ph type="title"/>
          </p:nvPr>
        </p:nvSpPr>
        <p:spPr>
          <a:xfrm>
            <a:off x="1141411" y="609600"/>
            <a:ext cx="9905999" cy="1905000"/>
          </a:xfrm>
        </p:spPr>
        <p:txBody>
          <a:bodyPr rtlCol="0"/>
          <a:lstStyle/>
          <a:p>
            <a:pPr rtl="0"/>
            <a:r>
              <a:rPr lang="pt-BR" noProof="0"/>
              <a:t>Clique para editar o título Mestre</a:t>
            </a:r>
          </a:p>
        </p:txBody>
      </p:sp>
      <p:sp>
        <p:nvSpPr>
          <p:cNvPr id="19" name="Espaço Reservado para Texto 2"/>
          <p:cNvSpPr>
            <a:spLocks noGrp="1"/>
          </p:cNvSpPr>
          <p:nvPr>
            <p:ph type="body" idx="1" hasCustomPrompt="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20" name="Espaço reservado para imagem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0"/>
              <a:t>Clique no ícone para adicionar uma imagem</a:t>
            </a:r>
          </a:p>
        </p:txBody>
      </p:sp>
      <p:sp>
        <p:nvSpPr>
          <p:cNvPr id="21" name="Espaço reservado para texto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22" name="Espaço reservado para texto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23" name="Espaço Reservado para Imagem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0"/>
              <a:t>Clique no ícone para adicionar uma imagem</a:t>
            </a:r>
          </a:p>
        </p:txBody>
      </p:sp>
      <p:sp>
        <p:nvSpPr>
          <p:cNvPr id="24" name="Espaço reservado para texto 3"/>
          <p:cNvSpPr>
            <a:spLocks noGrp="1"/>
          </p:cNvSpPr>
          <p:nvPr>
            <p:ph type="body" sz="half" idx="19" hasCustomPrompt="1"/>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25" name="Espaço Reservado para Texto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26" name="Espaço Reservado para Imagem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0"/>
              <a:t>Clique no ícone para adicionar uma imagem</a:t>
            </a:r>
          </a:p>
        </p:txBody>
      </p:sp>
      <p:sp>
        <p:nvSpPr>
          <p:cNvPr id="27" name="Espaço reservado para texto 3"/>
          <p:cNvSpPr>
            <a:spLocks noGrp="1"/>
          </p:cNvSpPr>
          <p:nvPr>
            <p:ph type="body" sz="half" idx="20" hasCustomPrompt="1"/>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Clique para editar o texto Mestre</a:t>
            </a:r>
          </a:p>
        </p:txBody>
      </p:sp>
      <p:sp>
        <p:nvSpPr>
          <p:cNvPr id="3" name="Espaço reservado para data 2"/>
          <p:cNvSpPr>
            <a:spLocks noGrp="1"/>
          </p:cNvSpPr>
          <p:nvPr>
            <p:ph type="dt" sz="half" idx="10"/>
          </p:nvPr>
        </p:nvSpPr>
        <p:spPr/>
        <p:txBody>
          <a:bodyPr rtlCol="0"/>
          <a:lstStyle/>
          <a:p>
            <a:pPr rtl="0"/>
            <a:fld id="{CF2666DD-2042-4EC4-9C9F-868D9F79DB8D}" type="datetime1">
              <a:rPr lang="pt-BR" noProof="0" smtClean="0"/>
              <a:t>03/11/2024</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texto vertical 2"/>
          <p:cNvSpPr>
            <a:spLocks noGrp="1"/>
          </p:cNvSpPr>
          <p:nvPr>
            <p:ph type="body" orient="vert" idx="1" hasCustomPrompt="1"/>
          </p:nvPr>
        </p:nvSpPr>
        <p:spPr/>
        <p:txBody>
          <a:bodyPr vert="eaVert" rtlCol="0" anchor="t"/>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2B0B3305-99C5-4BCF-B4EA-119885D4E9F4}" type="datetime1">
              <a:rPr lang="pt-BR" noProof="0" smtClean="0"/>
              <a:t>03/11/2024</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042400" y="609599"/>
            <a:ext cx="2005011" cy="5181601"/>
          </a:xfrm>
        </p:spPr>
        <p:txBody>
          <a:bodyPr vert="eaVert" rtlCol="0"/>
          <a:lstStyle/>
          <a:p>
            <a:pPr rtl="0"/>
            <a:r>
              <a:rPr lang="pt-BR" noProof="0"/>
              <a:t>Clique para editar o estilo de título Mestre</a:t>
            </a:r>
          </a:p>
        </p:txBody>
      </p:sp>
      <p:sp>
        <p:nvSpPr>
          <p:cNvPr id="3" name="Espaço reservado para texto vertical 2"/>
          <p:cNvSpPr>
            <a:spLocks noGrp="1"/>
          </p:cNvSpPr>
          <p:nvPr>
            <p:ph type="body" orient="vert" idx="1" hasCustomPrompt="1"/>
          </p:nvPr>
        </p:nvSpPr>
        <p:spPr>
          <a:xfrm>
            <a:off x="1141410" y="609599"/>
            <a:ext cx="7748590" cy="5181601"/>
          </a:xfrm>
        </p:spPr>
        <p:txBody>
          <a:bodyPr vert="eaVert"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6F378DDE-E7E4-4622-BA10-1F47372DE173}" type="datetime1">
              <a:rPr lang="pt-BR" noProof="0" smtClean="0"/>
              <a:t>03/11/2024</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conteúdo 2"/>
          <p:cNvSpPr>
            <a:spLocks noGrp="1"/>
          </p:cNvSpPr>
          <p:nvPr>
            <p:ph idx="1" hasCustomPrompt="1"/>
          </p:nvPr>
        </p:nvSpPr>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D9D05E10-71A5-4067-831B-D57CDF04C08C}" type="datetime1">
              <a:rPr lang="pt-BR" noProof="0" smtClean="0"/>
              <a:t>03/11/2024</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1" y="1419226"/>
            <a:ext cx="9906000" cy="2852737"/>
          </a:xfrm>
        </p:spPr>
        <p:txBody>
          <a:bodyPr rtlCol="0" anchor="b">
            <a:normAutofit/>
          </a:bodyPr>
          <a:lstStyle>
            <a:lvl1pPr>
              <a:defRPr sz="3600"/>
            </a:lvl1pPr>
          </a:lstStyle>
          <a:p>
            <a:pPr rtl="0"/>
            <a:r>
              <a:rPr lang="pt-BR" noProof="0"/>
              <a:t>Clique para editar o estilo de título Mestre</a:t>
            </a:r>
          </a:p>
        </p:txBody>
      </p:sp>
      <p:sp>
        <p:nvSpPr>
          <p:cNvPr id="3" name="Espaço Reservado para Texto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pt-BR" noProof="0"/>
              <a:t>Clique para editar o texto Mestre</a:t>
            </a:r>
          </a:p>
        </p:txBody>
      </p:sp>
      <p:sp>
        <p:nvSpPr>
          <p:cNvPr id="4" name="Espaço reservado para data 3"/>
          <p:cNvSpPr>
            <a:spLocks noGrp="1"/>
          </p:cNvSpPr>
          <p:nvPr>
            <p:ph type="dt" sz="half" idx="10"/>
          </p:nvPr>
        </p:nvSpPr>
        <p:spPr/>
        <p:txBody>
          <a:bodyPr rtlCol="0"/>
          <a:lstStyle/>
          <a:p>
            <a:pPr rtl="0"/>
            <a:fld id="{F0822D98-22A8-41D2-8B81-94C9C0F6C77D}" type="datetime1">
              <a:rPr lang="pt-BR" noProof="0" smtClean="0"/>
              <a:t>03/11/2024</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conteúdo 2"/>
          <p:cNvSpPr>
            <a:spLocks noGrp="1"/>
          </p:cNvSpPr>
          <p:nvPr>
            <p:ph sz="half" idx="1" hasCustomPrompt="1"/>
          </p:nvPr>
        </p:nvSpPr>
        <p:spPr>
          <a:xfrm>
            <a:off x="1141410" y="2249486"/>
            <a:ext cx="4878389" cy="3541714"/>
          </a:xfrm>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conteúdo 3"/>
          <p:cNvSpPr>
            <a:spLocks noGrp="1"/>
          </p:cNvSpPr>
          <p:nvPr>
            <p:ph sz="half" idx="2" hasCustomPrompt="1"/>
          </p:nvPr>
        </p:nvSpPr>
        <p:spPr>
          <a:xfrm>
            <a:off x="6172200" y="2249486"/>
            <a:ext cx="4875211" cy="3541714"/>
          </a:xfrm>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5" name="Espaço reservado para data 4"/>
          <p:cNvSpPr>
            <a:spLocks noGrp="1"/>
          </p:cNvSpPr>
          <p:nvPr>
            <p:ph type="dt" sz="half" idx="10"/>
          </p:nvPr>
        </p:nvSpPr>
        <p:spPr/>
        <p:txBody>
          <a:bodyPr rtlCol="0"/>
          <a:lstStyle/>
          <a:p>
            <a:pPr rtl="0"/>
            <a:fld id="{9B243BA4-104E-4035-B79E-FB739DE7A669}" type="datetime1">
              <a:rPr lang="pt-BR" noProof="0" smtClean="0"/>
              <a:t>03/11/2024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1141411" y="619126"/>
            <a:ext cx="9906000" cy="1477961"/>
          </a:xfrm>
        </p:spPr>
        <p:txBody>
          <a:bodyPr rtlCol="0"/>
          <a:lstStyle/>
          <a:p>
            <a:pPr rtl="0"/>
            <a:r>
              <a:rPr lang="pt-BR" noProof="0"/>
              <a:t>Clique para editar o título Mestre</a:t>
            </a:r>
          </a:p>
        </p:txBody>
      </p:sp>
      <p:sp>
        <p:nvSpPr>
          <p:cNvPr id="3" name="Espaço Reservado para Texto 2"/>
          <p:cNvSpPr>
            <a:spLocks noGrp="1"/>
          </p:cNvSpPr>
          <p:nvPr>
            <p:ph type="body" idx="1" hasCustomPrompt="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4" name="Espaço reservado para conteúdo 3"/>
          <p:cNvSpPr>
            <a:spLocks noGrp="1"/>
          </p:cNvSpPr>
          <p:nvPr>
            <p:ph sz="half" idx="2" hasCustomPrompt="1"/>
          </p:nvPr>
        </p:nvSpPr>
        <p:spPr>
          <a:xfrm>
            <a:off x="1141410" y="3073397"/>
            <a:ext cx="4878391" cy="2717801"/>
          </a:xfrm>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5" name="Espaço Reservado para Texto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Clique para editar o texto Mestre</a:t>
            </a:r>
          </a:p>
        </p:txBody>
      </p:sp>
      <p:sp>
        <p:nvSpPr>
          <p:cNvPr id="6" name="Espaço reservado para conteúdo 5"/>
          <p:cNvSpPr>
            <a:spLocks noGrp="1"/>
          </p:cNvSpPr>
          <p:nvPr>
            <p:ph sz="quarter" idx="4" hasCustomPrompt="1"/>
          </p:nvPr>
        </p:nvSpPr>
        <p:spPr>
          <a:xfrm>
            <a:off x="6172200" y="3073397"/>
            <a:ext cx="4875210" cy="2717801"/>
          </a:xfrm>
        </p:spPr>
        <p:txBody>
          <a:bodyPr rtlCol="0"/>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7" name="Espaço Reservado para Data 6"/>
          <p:cNvSpPr>
            <a:spLocks noGrp="1"/>
          </p:cNvSpPr>
          <p:nvPr>
            <p:ph type="dt" sz="half" idx="10"/>
          </p:nvPr>
        </p:nvSpPr>
        <p:spPr/>
        <p:txBody>
          <a:bodyPr rtlCol="0"/>
          <a:lstStyle/>
          <a:p>
            <a:pPr rtl="0"/>
            <a:fld id="{90A5BFCA-CDBB-48D1-B229-F34D96B746CD}" type="datetime1">
              <a:rPr lang="pt-BR" noProof="0" smtClean="0"/>
              <a:t>03/11/2024</a:t>
            </a:fld>
            <a:endParaRPr lang="pt-BR" noProof="0"/>
          </a:p>
        </p:txBody>
      </p:sp>
      <p:sp>
        <p:nvSpPr>
          <p:cNvPr id="8" name="Espaço reservado para rodapé 7"/>
          <p:cNvSpPr>
            <a:spLocks noGrp="1"/>
          </p:cNvSpPr>
          <p:nvPr>
            <p:ph type="ftr" sz="quarter" idx="11"/>
          </p:nvPr>
        </p:nvSpPr>
        <p:spPr/>
        <p:txBody>
          <a:bodyPr rtlCol="0"/>
          <a:lstStyle/>
          <a:p>
            <a:pPr rtl="0"/>
            <a:endParaRPr lang="pt-BR" noProof="0"/>
          </a:p>
        </p:txBody>
      </p:sp>
      <p:sp>
        <p:nvSpPr>
          <p:cNvPr id="9" name="Espaço Reservado para o Número do Slide 8"/>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data 2"/>
          <p:cNvSpPr>
            <a:spLocks noGrp="1"/>
          </p:cNvSpPr>
          <p:nvPr>
            <p:ph type="dt" sz="half" idx="10"/>
          </p:nvPr>
        </p:nvSpPr>
        <p:spPr/>
        <p:txBody>
          <a:bodyPr rtlCol="0"/>
          <a:lstStyle/>
          <a:p>
            <a:pPr rtl="0"/>
            <a:fld id="{0934F18B-CA89-4A35-A6CA-8796BD54175D}" type="datetime1">
              <a:rPr lang="pt-BR" noProof="0" smtClean="0"/>
              <a:t>03/11/2024</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rtlCol="0"/>
          <a:lstStyle/>
          <a:p>
            <a:pPr rtl="0"/>
            <a:fld id="{D396D4CD-C0A1-4E5F-AA3F-2E98C4D2A17C}" type="datetime1">
              <a:rPr lang="pt-BR" noProof="0" smtClean="0"/>
              <a:t>03/11/2024</a:t>
            </a:fld>
            <a:endParaRPr lang="pt-BR" noProof="0"/>
          </a:p>
        </p:txBody>
      </p:sp>
      <p:sp>
        <p:nvSpPr>
          <p:cNvPr id="3" name="Espaço Reservado para Rodapé 2"/>
          <p:cNvSpPr>
            <a:spLocks noGrp="1"/>
          </p:cNvSpPr>
          <p:nvPr>
            <p:ph type="ftr" sz="quarter" idx="11"/>
          </p:nvPr>
        </p:nvSpPr>
        <p:spPr/>
        <p:txBody>
          <a:bodyPr rtlCol="0"/>
          <a:lstStyle/>
          <a:p>
            <a:pPr rtl="0"/>
            <a:endParaRPr lang="pt-BR" noProof="0"/>
          </a:p>
        </p:txBody>
      </p:sp>
      <p:sp>
        <p:nvSpPr>
          <p:cNvPr id="4" name="Espaço reservado para o número do slide 3"/>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6705" y="609601"/>
            <a:ext cx="3856037" cy="1639884"/>
          </a:xfrm>
        </p:spPr>
        <p:txBody>
          <a:bodyPr rtlCol="0" anchor="b"/>
          <a:lstStyle>
            <a:lvl1pPr>
              <a:defRPr sz="3200"/>
            </a:lvl1pPr>
          </a:lstStyle>
          <a:p>
            <a:pPr rtl="0"/>
            <a:r>
              <a:rPr lang="pt-BR" noProof="0"/>
              <a:t>Clique para editar o estilo de título Mestre</a:t>
            </a:r>
          </a:p>
        </p:txBody>
      </p:sp>
      <p:sp>
        <p:nvSpPr>
          <p:cNvPr id="3" name="Espaço reservado para conteúdo 2"/>
          <p:cNvSpPr>
            <a:spLocks noGrp="1"/>
          </p:cNvSpPr>
          <p:nvPr>
            <p:ph idx="1" hasCustomPrompt="1"/>
          </p:nvPr>
        </p:nvSpPr>
        <p:spPr>
          <a:xfrm>
            <a:off x="5156200" y="592666"/>
            <a:ext cx="5891209" cy="5198534"/>
          </a:xfrm>
        </p:spPr>
        <p:txBody>
          <a:bodyPr rtlCol="0" anchor="ctr"/>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texto 3"/>
          <p:cNvSpPr>
            <a:spLocks noGrp="1"/>
          </p:cNvSpPr>
          <p:nvPr>
            <p:ph type="body" sz="half" idx="2" hasCustomPrompt="1"/>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BDBD1C24-9164-4C7B-8465-87C520346692}" type="datetime1">
              <a:rPr lang="pt-BR" noProof="0" smtClean="0"/>
              <a:t>03/11/2024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141413" y="609600"/>
            <a:ext cx="5934508" cy="1639886"/>
          </a:xfrm>
        </p:spPr>
        <p:txBody>
          <a:bodyPr rtlCol="0" anchor="b"/>
          <a:lstStyle>
            <a:lvl1pPr>
              <a:defRPr sz="3200"/>
            </a:lvl1pPr>
          </a:lstStyle>
          <a:p>
            <a:pPr rtl="0"/>
            <a:r>
              <a:rPr lang="pt-BR" noProof="0"/>
              <a:t>Clique para editar o título Mestre</a:t>
            </a:r>
          </a:p>
        </p:txBody>
      </p:sp>
      <p:sp>
        <p:nvSpPr>
          <p:cNvPr id="3" name="Espaço reservado para imagem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pt-BR" noProof="0"/>
              <a:t>Clique no ícone para adicionar uma imagem</a:t>
            </a:r>
          </a:p>
        </p:txBody>
      </p:sp>
      <p:sp>
        <p:nvSpPr>
          <p:cNvPr id="4" name="Espaço reservado para texto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Clique para editar o texto Mestre</a:t>
            </a:r>
          </a:p>
        </p:txBody>
      </p:sp>
      <p:sp>
        <p:nvSpPr>
          <p:cNvPr id="5" name="Espaço Reservado para Data 4"/>
          <p:cNvSpPr>
            <a:spLocks noGrp="1"/>
          </p:cNvSpPr>
          <p:nvPr>
            <p:ph type="dt" sz="half" idx="10"/>
          </p:nvPr>
        </p:nvSpPr>
        <p:spPr/>
        <p:txBody>
          <a:bodyPr rtlCol="0"/>
          <a:lstStyle/>
          <a:p>
            <a:pPr rtl="0"/>
            <a:fld id="{BA285A4C-0B52-4EE7-8847-A72082F31286}" type="datetime1">
              <a:rPr lang="pt-BR" noProof="0" smtClean="0"/>
              <a:t>03/11/2024</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m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upo 7"/>
          <p:cNvGrpSpPr/>
          <p:nvPr/>
        </p:nvGrpSpPr>
        <p:grpSpPr>
          <a:xfrm>
            <a:off x="-14288" y="0"/>
            <a:ext cx="12053888" cy="6858001"/>
            <a:chOff x="-14288" y="0"/>
            <a:chExt cx="12053888" cy="6858001"/>
          </a:xfrm>
        </p:grpSpPr>
        <p:grpSp>
          <p:nvGrpSpPr>
            <p:cNvPr id="9" name="Grupo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tângulo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orma livre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orma Livre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orma livre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orma Livre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orma livre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orma livre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orma livre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orma livre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orma livre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orma livre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ha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orma livre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orma livre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orma livre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orma livre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tângulo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orma livre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orma livre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orma livre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orma livre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orma livre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orma livre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orma livre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orma livre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orma livre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orma livre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upo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orma livre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orma livre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orma livre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orma livre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orma livre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orma livre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orma livre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orma livre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orma livre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tângulo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Espaço reservado para título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pt-BR" noProof="0"/>
          </a:p>
        </p:txBody>
      </p:sp>
      <p:sp>
        <p:nvSpPr>
          <p:cNvPr id="3" name="Espaço Reservado para Texto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pt-BR" noProof="0"/>
              <a:t>Clique para editar o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FD665FD3-DBF9-45B5-AAA0-B0EECBA09184}" type="datetime1">
              <a:rPr lang="pt-BR" noProof="0" smtClean="0"/>
              <a:t>03/11/2024</a:t>
            </a:fld>
            <a:endParaRPr lang="pt-BR" noProof="0" dirty="0"/>
          </a:p>
        </p:txBody>
      </p:sp>
      <p:sp>
        <p:nvSpPr>
          <p:cNvPr id="5" name="Espaço reservado para rodapé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pt-BR" noProof="0"/>
          </a:p>
        </p:txBody>
      </p:sp>
      <p:sp>
        <p:nvSpPr>
          <p:cNvPr id="6" name="Espaço reservado para o número do slide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pt-BR" noProof="0" smtClean="0"/>
              <a:pPr rtl="0"/>
              <a:t>‹nº›</a:t>
            </a:fld>
            <a:endParaRPr lang="pt-BR"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upo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tângulo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pt-BR"/>
            </a:p>
          </p:txBody>
        </p:sp>
        <p:pic>
          <p:nvPicPr>
            <p:cNvPr id="79" name="Imagem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5" name="Imagem 4" descr="fechar a placa do circuito">
            <a:extLst>
              <a:ext uri="{FF2B5EF4-FFF2-40B4-BE49-F238E27FC236}">
                <a16:creationId xmlns:a16="http://schemas.microsoft.com/office/drawing/2014/main" id="{525AE681-57C0-4C44-9E88-A16CDA016EB3}"/>
              </a:ext>
            </a:extLst>
          </p:cNvPr>
          <p:cNvPicPr>
            <a:picLocks noChangeAspect="1"/>
          </p:cNvPicPr>
          <p:nvPr/>
        </p:nvPicPr>
        <p:blipFill rotWithShape="1">
          <a:blip r:embed="rId5">
            <a:alphaModFix amt="30000"/>
          </a:blip>
          <a:srcRect t="6504" b="9202"/>
          <a:stretch/>
        </p:blipFill>
        <p:spPr>
          <a:xfrm>
            <a:off x="-2" y="10"/>
            <a:ext cx="12188389" cy="6857990"/>
          </a:xfrm>
          <a:prstGeom prst="rect">
            <a:avLst/>
          </a:prstGeom>
        </p:spPr>
      </p:pic>
      <p:grpSp>
        <p:nvGrpSpPr>
          <p:cNvPr id="81" name="Grupo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tângulo com Canto Diagonal Arredondado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pt-BR"/>
            </a:p>
          </p:txBody>
        </p:sp>
        <p:grpSp>
          <p:nvGrpSpPr>
            <p:cNvPr id="83" name="Grupo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orma livre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85" name="Forma livre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86" name="Forma livre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87" name="Forma livre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88" name="Forma livre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89" name="Forma livre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0" name="Forma livre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1" name="Forma Livre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2" name="Forma livre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3" name="Retângulo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4" name="Forma livre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5" name="Forma livre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6" name="Forma livre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7" name="Forma livre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8" name="Forma livre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99" name="Forma livre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100" name="Forma livre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101" name="Forma livre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102" name="Forma livre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sp>
            <p:nvSpPr>
              <p:cNvPr id="103" name="Retângulo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txBody>
              <a:bodyPr/>
              <a:lstStyle/>
              <a:p>
                <a:endParaRPr lang="pt-BR"/>
              </a:p>
            </p:txBody>
          </p:sp>
        </p:grpSp>
      </p:grpSp>
      <p:sp>
        <p:nvSpPr>
          <p:cNvPr id="2" name="Título 1">
            <a:extLst>
              <a:ext uri="{FF2B5EF4-FFF2-40B4-BE49-F238E27FC236}">
                <a16:creationId xmlns:a16="http://schemas.microsoft.com/office/drawing/2014/main" id="{ED476017-D224-40AE-B921-67525450151A}"/>
              </a:ext>
            </a:extLst>
          </p:cNvPr>
          <p:cNvSpPr>
            <a:spLocks noGrp="1"/>
          </p:cNvSpPr>
          <p:nvPr>
            <p:ph type="ctrTitle"/>
          </p:nvPr>
        </p:nvSpPr>
        <p:spPr>
          <a:xfrm>
            <a:off x="2578717" y="2235200"/>
            <a:ext cx="7030950" cy="1414730"/>
          </a:xfrm>
        </p:spPr>
        <p:txBody>
          <a:bodyPr rtlCol="0">
            <a:normAutofit/>
          </a:bodyPr>
          <a:lstStyle/>
          <a:p>
            <a:pPr algn="ctr" rtl="0"/>
            <a:r>
              <a:rPr lang="en-US" sz="2800" dirty="0"/>
              <a:t>Energy Disaggregation Using Adjusted STL Method</a:t>
            </a:r>
            <a:endParaRPr lang="pt-BR" sz="2800" dirty="0"/>
          </a:p>
        </p:txBody>
      </p:sp>
      <p:sp>
        <p:nvSpPr>
          <p:cNvPr id="3" name="Subtítulo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rtlCol="0">
            <a:normAutofit/>
          </a:bodyPr>
          <a:lstStyle/>
          <a:p>
            <a:pPr algn="ctr" rtl="0"/>
            <a:r>
              <a:rPr lang="pt-BR" dirty="0"/>
              <a:t>Rafael Zimmermann – </a:t>
            </a:r>
            <a:r>
              <a:rPr lang="it-IT" dirty="0"/>
              <a:t>05/11/2024</a:t>
            </a:r>
            <a:endParaRPr lang="pt-BR" dirty="0"/>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B3658-FF18-24EF-004E-C77536778C52}"/>
              </a:ext>
            </a:extLst>
          </p:cNvPr>
          <p:cNvSpPr>
            <a:spLocks noGrp="1"/>
          </p:cNvSpPr>
          <p:nvPr>
            <p:ph type="title"/>
          </p:nvPr>
        </p:nvSpPr>
        <p:spPr>
          <a:xfrm>
            <a:off x="1141414" y="604155"/>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lvl="1" algn="ctr"/>
            <a:r>
              <a:rPr lang="en-US" sz="3600" dirty="0"/>
              <a:t>Solving the problem of forecast instability</a:t>
            </a:r>
          </a:p>
        </p:txBody>
      </p:sp>
      <p:sp>
        <p:nvSpPr>
          <p:cNvPr id="5" name="Rectangle 1">
            <a:extLst>
              <a:ext uri="{FF2B5EF4-FFF2-40B4-BE49-F238E27FC236}">
                <a16:creationId xmlns:a16="http://schemas.microsoft.com/office/drawing/2014/main" id="{DD18E171-F1C3-AFF4-87C0-93DB369EFFB3}"/>
              </a:ext>
            </a:extLst>
          </p:cNvPr>
          <p:cNvSpPr>
            <a:spLocks noGrp="1" noChangeArrowheads="1"/>
          </p:cNvSpPr>
          <p:nvPr>
            <p:ph sz="half" idx="1"/>
          </p:nvPr>
        </p:nvSpPr>
        <p:spPr bwMode="auto">
          <a:xfrm>
            <a:off x="1141414" y="1833149"/>
            <a:ext cx="9905998" cy="750655"/>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spAutoFit/>
          </a:bodyPr>
          <a:lstStyle/>
          <a:p>
            <a:pPr marL="457200" lvl="1" indent="0" algn="ctr">
              <a:lnSpc>
                <a:spcPct val="110000"/>
              </a:lnSpc>
              <a:buNone/>
            </a:pPr>
            <a:r>
              <a:rPr lang="en-US" dirty="0"/>
              <a:t>Use the Reference Weeks to mark the highs and lows of the forecasts, and then normalize these forecasts using the highs and lows of the Reference Weeks.</a:t>
            </a:r>
          </a:p>
        </p:txBody>
      </p:sp>
      <p:sp>
        <p:nvSpPr>
          <p:cNvPr id="8" name="Rectangle 1">
            <a:extLst>
              <a:ext uri="{FF2B5EF4-FFF2-40B4-BE49-F238E27FC236}">
                <a16:creationId xmlns:a16="http://schemas.microsoft.com/office/drawing/2014/main" id="{3B7FB826-A036-F90D-4318-AFDCDAD0EFAD}"/>
              </a:ext>
            </a:extLst>
          </p:cNvPr>
          <p:cNvSpPr txBox="1">
            <a:spLocks noChangeArrowheads="1"/>
          </p:cNvSpPr>
          <p:nvPr/>
        </p:nvSpPr>
        <p:spPr bwMode="auto">
          <a:xfrm>
            <a:off x="1141414" y="3338526"/>
            <a:ext cx="3818019" cy="2583784"/>
          </a:xfrm>
          <a:prstGeom prst="rect">
            <a:avLst/>
          </a:prstGeom>
          <a:solidFill>
            <a:schemeClr val="dk1">
              <a:alpha val="50000"/>
            </a:schemeClr>
          </a:solidFill>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lt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lt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lt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9pPr>
          </a:lstStyle>
          <a:p>
            <a:pPr marL="0" indent="0">
              <a:buNone/>
            </a:pPr>
            <a:r>
              <a:rPr lang="en-US" sz="1200" b="1" dirty="0"/>
              <a:t>Pros of the Adjusted STL Method:</a:t>
            </a:r>
          </a:p>
          <a:p>
            <a:r>
              <a:rPr lang="en-US" sz="1200" dirty="0"/>
              <a:t>Combines stable baseline and trend components with seasonal adaptability</a:t>
            </a:r>
          </a:p>
          <a:p>
            <a:r>
              <a:rPr lang="en-US" sz="1200" dirty="0"/>
              <a:t>Effective even with imperfect or noisy data, reducing the need for rigorous cleaning.</a:t>
            </a:r>
          </a:p>
          <a:p>
            <a:pPr marL="0" indent="0">
              <a:buNone/>
            </a:pPr>
            <a:r>
              <a:rPr lang="en-US" sz="1200" b="1" dirty="0"/>
              <a:t>Cons of the Adjusted STL Method:</a:t>
            </a:r>
          </a:p>
          <a:p>
            <a:r>
              <a:rPr lang="en-US" sz="1200" dirty="0"/>
              <a:t>Requires accurate identification of stable reference weeks, which can be challenging in highly variable data.</a:t>
            </a:r>
          </a:p>
        </p:txBody>
      </p:sp>
      <p:pic>
        <p:nvPicPr>
          <p:cNvPr id="4" name="Imagem 3" descr="Gráfico, Histograma&#10;&#10;Descrição gerada automaticamente">
            <a:extLst>
              <a:ext uri="{FF2B5EF4-FFF2-40B4-BE49-F238E27FC236}">
                <a16:creationId xmlns:a16="http://schemas.microsoft.com/office/drawing/2014/main" id="{A97A3D6B-98A3-6D52-5612-F5D269CECE0B}"/>
              </a:ext>
            </a:extLst>
          </p:cNvPr>
          <p:cNvPicPr>
            <a:picLocks noChangeAspect="1"/>
          </p:cNvPicPr>
          <p:nvPr/>
        </p:nvPicPr>
        <p:blipFill rotWithShape="1">
          <a:blip r:embed="rId2"/>
          <a:srcRect l="4512" t="11472" r="4746" b="2480"/>
          <a:stretch/>
        </p:blipFill>
        <p:spPr bwMode="auto">
          <a:xfrm>
            <a:off x="5131220" y="3070738"/>
            <a:ext cx="3276333" cy="3123049"/>
          </a:xfrm>
          <a:prstGeom prst="rect">
            <a:avLst/>
          </a:prstGeom>
          <a:ln>
            <a:noFill/>
          </a:ln>
          <a:extLst>
            <a:ext uri="{53640926-AAD7-44D8-BBD7-CCE9431645EC}">
              <a14:shadowObscured xmlns:a14="http://schemas.microsoft.com/office/drawing/2010/main"/>
            </a:ext>
          </a:extLst>
        </p:spPr>
      </p:pic>
      <p:pic>
        <p:nvPicPr>
          <p:cNvPr id="6" name="Imagem 5" descr="Gráfico, Gráfico de barras&#10;&#10;Descrição gerada automaticamente">
            <a:extLst>
              <a:ext uri="{FF2B5EF4-FFF2-40B4-BE49-F238E27FC236}">
                <a16:creationId xmlns:a16="http://schemas.microsoft.com/office/drawing/2014/main" id="{8C7D581F-D59B-87E1-7D5F-3BC29A65F733}"/>
              </a:ext>
            </a:extLst>
          </p:cNvPr>
          <p:cNvPicPr>
            <a:picLocks noChangeAspect="1"/>
          </p:cNvPicPr>
          <p:nvPr/>
        </p:nvPicPr>
        <p:blipFill rotWithShape="1">
          <a:blip r:embed="rId3"/>
          <a:srcRect l="4810" t="10590" r="3798" b="3449"/>
          <a:stretch/>
        </p:blipFill>
        <p:spPr bwMode="auto">
          <a:xfrm>
            <a:off x="8579340" y="3068894"/>
            <a:ext cx="3231168" cy="3123049"/>
          </a:xfrm>
          <a:prstGeom prst="rect">
            <a:avLst/>
          </a:prstGeom>
          <a:ln>
            <a:noFill/>
          </a:ln>
          <a:extLst>
            <a:ext uri="{53640926-AAD7-44D8-BBD7-CCE9431645EC}">
              <a14:shadowObscured xmlns:a14="http://schemas.microsoft.com/office/drawing/2010/main"/>
            </a:ext>
          </a:extLst>
        </p:spPr>
      </p:pic>
      <p:sp>
        <p:nvSpPr>
          <p:cNvPr id="10" name="CaixaDeTexto 9">
            <a:extLst>
              <a:ext uri="{FF2B5EF4-FFF2-40B4-BE49-F238E27FC236}">
                <a16:creationId xmlns:a16="http://schemas.microsoft.com/office/drawing/2014/main" id="{8BFC29FF-C04D-5309-A710-74465396EDF3}"/>
              </a:ext>
            </a:extLst>
          </p:cNvPr>
          <p:cNvSpPr txBox="1"/>
          <p:nvPr/>
        </p:nvSpPr>
        <p:spPr>
          <a:xfrm>
            <a:off x="5131219" y="6191943"/>
            <a:ext cx="6679289" cy="646331"/>
          </a:xfrm>
          <a:prstGeom prst="rect">
            <a:avLst/>
          </a:prstGeom>
          <a:noFill/>
        </p:spPr>
        <p:txBody>
          <a:bodyPr wrap="square">
            <a:spAutoFit/>
          </a:bodyPr>
          <a:lstStyle/>
          <a:p>
            <a:r>
              <a:rPr lang="en-US" dirty="0"/>
              <a:t>The figure illustrates how Adjusted STL effectively combines seasonal adaptability with precise control of forecast height.</a:t>
            </a:r>
            <a:endParaRPr lang="pt-BR" dirty="0"/>
          </a:p>
        </p:txBody>
      </p:sp>
    </p:spTree>
    <p:extLst>
      <p:ext uri="{BB962C8B-B14F-4D97-AF65-F5344CB8AC3E}">
        <p14:creationId xmlns:p14="http://schemas.microsoft.com/office/powerpoint/2010/main" val="3048848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B3658-FF18-24EF-004E-C77536778C52}"/>
              </a:ext>
            </a:extLst>
          </p:cNvPr>
          <p:cNvSpPr>
            <a:spLocks noGrp="1"/>
          </p:cNvSpPr>
          <p:nvPr>
            <p:ph type="title"/>
          </p:nvPr>
        </p:nvSpPr>
        <p:spPr>
          <a:xfrm>
            <a:off x="1141414" y="604155"/>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lvl="1" algn="ctr"/>
            <a:r>
              <a:rPr lang="en-US" sz="3600" dirty="0"/>
              <a:t>Adjusted </a:t>
            </a:r>
            <a:r>
              <a:rPr lang="en-US" sz="3600" dirty="0" err="1"/>
              <a:t>stl</a:t>
            </a:r>
            <a:r>
              <a:rPr lang="en-US" sz="3600" dirty="0"/>
              <a:t> execution pipeline</a:t>
            </a:r>
          </a:p>
        </p:txBody>
      </p:sp>
      <p:sp>
        <p:nvSpPr>
          <p:cNvPr id="3" name="Rectangle 1">
            <a:extLst>
              <a:ext uri="{FF2B5EF4-FFF2-40B4-BE49-F238E27FC236}">
                <a16:creationId xmlns:a16="http://schemas.microsoft.com/office/drawing/2014/main" id="{0C0DA3FB-EE16-4230-6747-F5B1072DE811}"/>
              </a:ext>
            </a:extLst>
          </p:cNvPr>
          <p:cNvSpPr txBox="1">
            <a:spLocks noChangeArrowheads="1"/>
          </p:cNvSpPr>
          <p:nvPr/>
        </p:nvSpPr>
        <p:spPr bwMode="auto">
          <a:xfrm>
            <a:off x="1141414" y="1798211"/>
            <a:ext cx="4779962" cy="4671279"/>
          </a:xfrm>
          <a:prstGeom prst="rect">
            <a:avLst/>
          </a:prstGeom>
          <a:solidFill>
            <a:schemeClr val="dk1">
              <a:alpha val="50000"/>
            </a:schemeClr>
          </a:solidFill>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lt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lt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lt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9pPr>
          </a:lstStyle>
          <a:p>
            <a:r>
              <a:rPr lang="en-US" sz="1800" dirty="0"/>
              <a:t>My suggestion is to perform the process by visualizing and checking the execution of the data using graphs and plots 1 by 1, adjusting the main parameters of the algorithm:</a:t>
            </a:r>
          </a:p>
          <a:p>
            <a:r>
              <a:rPr lang="en-US" sz="1800" dirty="0"/>
              <a:t>1- Preprocessing and Data Cleaning:</a:t>
            </a:r>
          </a:p>
          <a:p>
            <a:pPr lvl="1"/>
            <a:r>
              <a:rPr lang="en-US" sz="1400" dirty="0"/>
              <a:t>Fill in and adapt the parameter values</a:t>
            </a:r>
          </a:p>
          <a:p>
            <a:r>
              <a:rPr lang="en-US" sz="1800" dirty="0"/>
              <a:t>2- Selection of Stable Reference Weeks</a:t>
            </a:r>
          </a:p>
          <a:p>
            <a:pPr lvl="1"/>
            <a:r>
              <a:rPr lang="en-US" sz="1400" dirty="0"/>
              <a:t>Identify the reference weeks and adjust the parameters until they are selected correctly</a:t>
            </a:r>
          </a:p>
          <a:p>
            <a:r>
              <a:rPr lang="en-US" sz="1800" dirty="0"/>
              <a:t>3- STL Decomposition:</a:t>
            </a:r>
          </a:p>
          <a:p>
            <a:pPr lvl="1"/>
            <a:r>
              <a:rPr lang="en-US" sz="1400" dirty="0"/>
              <a:t>Check if the decomposition is in accordance with the data and, if necessary, make adjustments to the STL parameters</a:t>
            </a:r>
            <a:endParaRPr lang="pt-BR" sz="1000" dirty="0"/>
          </a:p>
        </p:txBody>
      </p:sp>
      <p:sp>
        <p:nvSpPr>
          <p:cNvPr id="4" name="Rectangle 1">
            <a:extLst>
              <a:ext uri="{FF2B5EF4-FFF2-40B4-BE49-F238E27FC236}">
                <a16:creationId xmlns:a16="http://schemas.microsoft.com/office/drawing/2014/main" id="{4CBDA45C-F2D6-E9F2-4F43-9087504C1164}"/>
              </a:ext>
            </a:extLst>
          </p:cNvPr>
          <p:cNvSpPr txBox="1">
            <a:spLocks noChangeArrowheads="1"/>
          </p:cNvSpPr>
          <p:nvPr/>
        </p:nvSpPr>
        <p:spPr bwMode="auto">
          <a:xfrm>
            <a:off x="6561138" y="1806482"/>
            <a:ext cx="4486274" cy="987386"/>
          </a:xfrm>
          <a:prstGeom prst="rect">
            <a:avLst/>
          </a:prstGeom>
          <a:solidFill>
            <a:schemeClr val="dk1">
              <a:alpha val="50000"/>
            </a:schemeClr>
          </a:solidFill>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lt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lt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lt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9pPr>
          </a:lstStyle>
          <a:p>
            <a:r>
              <a:rPr lang="en-US" sz="1800" dirty="0"/>
              <a:t>4- Evaluate the forecasts</a:t>
            </a:r>
          </a:p>
          <a:p>
            <a:pPr lvl="1"/>
            <a:r>
              <a:rPr lang="en-US" sz="1400" dirty="0"/>
              <a:t>Check whether the forecasts make sense and are not distorted</a:t>
            </a:r>
            <a:endParaRPr lang="pt-BR" sz="600" dirty="0"/>
          </a:p>
        </p:txBody>
      </p:sp>
      <p:pic>
        <p:nvPicPr>
          <p:cNvPr id="7" name="Imagem 6">
            <a:extLst>
              <a:ext uri="{FF2B5EF4-FFF2-40B4-BE49-F238E27FC236}">
                <a16:creationId xmlns:a16="http://schemas.microsoft.com/office/drawing/2014/main" id="{8DFE86B4-0129-2CAA-43F5-B75EA4B9437F}"/>
              </a:ext>
            </a:extLst>
          </p:cNvPr>
          <p:cNvPicPr>
            <a:picLocks noChangeAspect="1"/>
          </p:cNvPicPr>
          <p:nvPr/>
        </p:nvPicPr>
        <p:blipFill>
          <a:blip r:embed="rId2"/>
          <a:stretch>
            <a:fillRect/>
          </a:stretch>
        </p:blipFill>
        <p:spPr>
          <a:xfrm>
            <a:off x="6270625" y="3362325"/>
            <a:ext cx="5067300" cy="2345130"/>
          </a:xfrm>
          <a:prstGeom prst="rect">
            <a:avLst/>
          </a:prstGeom>
        </p:spPr>
      </p:pic>
    </p:spTree>
    <p:extLst>
      <p:ext uri="{BB962C8B-B14F-4D97-AF65-F5344CB8AC3E}">
        <p14:creationId xmlns:p14="http://schemas.microsoft.com/office/powerpoint/2010/main" val="3587306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4BA4F7-8B58-0508-1DEB-2A26BA95EB8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5F318C37-7CAC-0791-B083-911C58EC9F82}"/>
              </a:ext>
            </a:extLst>
          </p:cNvPr>
          <p:cNvSpPr>
            <a:spLocks noGrp="1"/>
          </p:cNvSpPr>
          <p:nvPr>
            <p:ph type="title"/>
          </p:nvPr>
        </p:nvSpPr>
        <p:spPr>
          <a:xfrm>
            <a:off x="1141414" y="604155"/>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lvl="1" algn="ctr"/>
            <a:r>
              <a:rPr lang="en-US" sz="3600" dirty="0"/>
              <a:t>Algorithm limitations</a:t>
            </a:r>
          </a:p>
        </p:txBody>
      </p:sp>
      <p:sp>
        <p:nvSpPr>
          <p:cNvPr id="3" name="Rectangle 1">
            <a:extLst>
              <a:ext uri="{FF2B5EF4-FFF2-40B4-BE49-F238E27FC236}">
                <a16:creationId xmlns:a16="http://schemas.microsoft.com/office/drawing/2014/main" id="{B3F6C86D-5D51-8B13-C15A-D6215E6AE18D}"/>
              </a:ext>
            </a:extLst>
          </p:cNvPr>
          <p:cNvSpPr txBox="1">
            <a:spLocks noChangeArrowheads="1"/>
          </p:cNvSpPr>
          <p:nvPr/>
        </p:nvSpPr>
        <p:spPr bwMode="auto">
          <a:xfrm>
            <a:off x="1141413" y="2370550"/>
            <a:ext cx="10012541" cy="3526606"/>
          </a:xfrm>
          <a:prstGeom prst="rect">
            <a:avLst/>
          </a:prstGeom>
          <a:solidFill>
            <a:schemeClr val="dk1">
              <a:alpha val="50000"/>
            </a:schemeClr>
          </a:solidFill>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lt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lt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lt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9pPr>
          </a:lstStyle>
          <a:p>
            <a:r>
              <a:rPr lang="en-US" sz="1800" dirty="0"/>
              <a:t>Main limitation of the algorithm:</a:t>
            </a:r>
          </a:p>
          <a:p>
            <a:pPr lvl="1"/>
            <a:r>
              <a:rPr lang="en-US" sz="1400" dirty="0"/>
              <a:t>Manual selection of reference weeks:</a:t>
            </a:r>
          </a:p>
          <a:p>
            <a:pPr lvl="2"/>
            <a:r>
              <a:rPr lang="en-US" sz="1200" dirty="0"/>
              <a:t>I understand that it may seem like a manual process, but to run any algorithm satisfactorily, a manual data cleaning process would have to be carried out. In fact, my algorithm can skip this step, but it requires a manual process of selecting the reference weeks, which proved to be more effective in the results and easier to do.</a:t>
            </a:r>
          </a:p>
          <a:p>
            <a:pPr lvl="2"/>
            <a:r>
              <a:rPr lang="en-US" sz="1200" dirty="0"/>
              <a:t>A fully automatic model of the algorithm was tested, using logic to select the most appropriate reference weeks or locking them in values ​​with quantile 0.15 or 0.25. There was no major loss in the results, especially if the data is of high quality. However, adjusting for each building and case, ensuring the best adaptation, undoubtedly generates better results.</a:t>
            </a:r>
          </a:p>
          <a:p>
            <a:pPr lvl="1"/>
            <a:r>
              <a:rPr lang="en-US" sz="1400" dirty="0"/>
              <a:t>More complex heating and cooling systems:</a:t>
            </a:r>
          </a:p>
          <a:p>
            <a:pPr lvl="2"/>
            <a:r>
              <a:rPr lang="en-US" sz="1200" dirty="0"/>
              <a:t>Some buildings have more advanced heating and cooling control systems, requiring an additional disaggregation step. I can only speculate that there are other systems, and that calculating lighting and plugs is not enough, requiring a method to disaggregate the remaining energy from the disaggregation of plugs and lighting.</a:t>
            </a:r>
          </a:p>
          <a:p>
            <a:pPr lvl="2"/>
            <a:r>
              <a:rPr lang="en-US" sz="1200" dirty="0"/>
              <a:t>Some alternatives for this are covered in my report.</a:t>
            </a:r>
          </a:p>
        </p:txBody>
      </p:sp>
    </p:spTree>
    <p:extLst>
      <p:ext uri="{BB962C8B-B14F-4D97-AF65-F5344CB8AC3E}">
        <p14:creationId xmlns:p14="http://schemas.microsoft.com/office/powerpoint/2010/main" val="1599453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9FE6A-8189-1A52-E378-76D524889A6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C301F6D-E79D-F30B-6307-F29396CA35DB}"/>
              </a:ext>
            </a:extLst>
          </p:cNvPr>
          <p:cNvSpPr>
            <a:spLocks noGrp="1"/>
          </p:cNvSpPr>
          <p:nvPr>
            <p:ph type="title"/>
          </p:nvPr>
        </p:nvSpPr>
        <p:spPr>
          <a:xfrm>
            <a:off x="1141414" y="604155"/>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lvl="1" algn="ctr"/>
            <a:r>
              <a:rPr lang="en-US" sz="3600" dirty="0"/>
              <a:t>Future work</a:t>
            </a:r>
          </a:p>
        </p:txBody>
      </p:sp>
      <p:sp>
        <p:nvSpPr>
          <p:cNvPr id="3" name="Rectangle 1">
            <a:extLst>
              <a:ext uri="{FF2B5EF4-FFF2-40B4-BE49-F238E27FC236}">
                <a16:creationId xmlns:a16="http://schemas.microsoft.com/office/drawing/2014/main" id="{CA943F65-69F4-EA98-DCC4-9F84FC8EC99C}"/>
              </a:ext>
            </a:extLst>
          </p:cNvPr>
          <p:cNvSpPr txBox="1">
            <a:spLocks noChangeArrowheads="1"/>
          </p:cNvSpPr>
          <p:nvPr/>
        </p:nvSpPr>
        <p:spPr bwMode="auto">
          <a:xfrm>
            <a:off x="1141413" y="2805029"/>
            <a:ext cx="10012541" cy="2657651"/>
          </a:xfrm>
          <a:prstGeom prst="rect">
            <a:avLst/>
          </a:prstGeom>
          <a:solidFill>
            <a:schemeClr val="dk1">
              <a:alpha val="50000"/>
            </a:schemeClr>
          </a:solidFill>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lt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lt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lt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9pPr>
          </a:lstStyle>
          <a:p>
            <a:r>
              <a:rPr lang="en-US" sz="1800" dirty="0"/>
              <a:t>A very strong algorithm to be used in certain buildings where it fits very well</a:t>
            </a:r>
          </a:p>
          <a:p>
            <a:r>
              <a:rPr lang="en-US" sz="1800" dirty="0"/>
              <a:t>Future work ideas:</a:t>
            </a:r>
          </a:p>
          <a:p>
            <a:pPr lvl="1"/>
            <a:r>
              <a:rPr lang="en-US" sz="1400" dirty="0"/>
              <a:t>Selection of an ideal scenario for use of the adjusted STL</a:t>
            </a:r>
          </a:p>
          <a:p>
            <a:pPr lvl="2"/>
            <a:r>
              <a:rPr lang="en-US" sz="1200" dirty="0"/>
              <a:t>Well-defined reference weeks in the seasons</a:t>
            </a:r>
          </a:p>
          <a:p>
            <a:pPr lvl="2"/>
            <a:r>
              <a:rPr lang="en-US" sz="1200" dirty="0"/>
              <a:t>Simple heating or cooling systems.</a:t>
            </a:r>
          </a:p>
          <a:p>
            <a:pPr lvl="1"/>
            <a:r>
              <a:rPr lang="en-US" sz="1400" dirty="0"/>
              <a:t>Selecting a scenario in which the algorithm may not perform well</a:t>
            </a:r>
          </a:p>
          <a:p>
            <a:pPr lvl="2"/>
            <a:r>
              <a:rPr lang="en-US" sz="1200" dirty="0"/>
              <a:t>Reference weeks hardly separated by seasons</a:t>
            </a:r>
          </a:p>
          <a:p>
            <a:pPr lvl="2"/>
            <a:r>
              <a:rPr lang="en-US" sz="1200" dirty="0"/>
              <a:t>More complex heating and cooling systems</a:t>
            </a:r>
          </a:p>
        </p:txBody>
      </p:sp>
    </p:spTree>
    <p:extLst>
      <p:ext uri="{BB962C8B-B14F-4D97-AF65-F5344CB8AC3E}">
        <p14:creationId xmlns:p14="http://schemas.microsoft.com/office/powerpoint/2010/main" val="2542147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6BCF94-F108-4D92-8C4F-CD9273947A31}"/>
              </a:ext>
            </a:extLst>
          </p:cNvPr>
          <p:cNvSpPr>
            <a:spLocks noGrp="1"/>
          </p:cNvSpPr>
          <p:nvPr>
            <p:ph type="title"/>
          </p:nvPr>
        </p:nvSpPr>
        <p:spPr>
          <a:xfrm>
            <a:off x="1141413" y="618518"/>
            <a:ext cx="9905998" cy="1478570"/>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normAutofit/>
          </a:bodyPr>
          <a:lstStyle/>
          <a:p>
            <a:pPr algn="ctr" rtl="0"/>
            <a:r>
              <a:rPr lang="pt-BR" dirty="0" err="1"/>
              <a:t>Presentation</a:t>
            </a:r>
            <a:endParaRPr lang="pt-BR" dirty="0"/>
          </a:p>
        </p:txBody>
      </p:sp>
      <p:sp>
        <p:nvSpPr>
          <p:cNvPr id="13" name="Text Placeholder 3">
            <a:extLst>
              <a:ext uri="{FF2B5EF4-FFF2-40B4-BE49-F238E27FC236}">
                <a16:creationId xmlns:a16="http://schemas.microsoft.com/office/drawing/2014/main" id="{E68B728B-7052-C1BB-9AE6-B98C7D715495}"/>
              </a:ext>
            </a:extLst>
          </p:cNvPr>
          <p:cNvSpPr>
            <a:spLocks noGrp="1"/>
          </p:cNvSpPr>
          <p:nvPr>
            <p:ph sz="half" idx="1"/>
          </p:nvPr>
        </p:nvSpPr>
        <p:spPr>
          <a:xfrm>
            <a:off x="1141410" y="2249486"/>
            <a:ext cx="4878389" cy="3541714"/>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fontScale="92500" lnSpcReduction="10000"/>
          </a:bodyPr>
          <a:lstStyle/>
          <a:p>
            <a:r>
              <a:rPr lang="en-US" sz="2400" dirty="0"/>
              <a:t>Note on English proficiency:</a:t>
            </a:r>
          </a:p>
          <a:p>
            <a:pPr lvl="1"/>
            <a:r>
              <a:rPr lang="en-US" dirty="0"/>
              <a:t>I would like to mention that my English may not be perfect, which might sometimes limit my ability to argue with full effectiveness. </a:t>
            </a:r>
          </a:p>
          <a:p>
            <a:pPr lvl="1"/>
            <a:r>
              <a:rPr lang="en-US" dirty="0"/>
              <a:t>Should any doubts remain or the answers are not entirely satisfactory, I am more than willing to clarify them via email, where I can respond with greater accuracy and time.</a:t>
            </a:r>
          </a:p>
        </p:txBody>
      </p:sp>
      <p:sp>
        <p:nvSpPr>
          <p:cNvPr id="3" name="Espaço Reservado para Conteúdo 2">
            <a:extLst>
              <a:ext uri="{FF2B5EF4-FFF2-40B4-BE49-F238E27FC236}">
                <a16:creationId xmlns:a16="http://schemas.microsoft.com/office/drawing/2014/main" id="{78399AB7-9E36-4EAD-B44A-9E0CEA24AACE}"/>
              </a:ext>
            </a:extLst>
          </p:cNvPr>
          <p:cNvSpPr>
            <a:spLocks noGrp="1"/>
          </p:cNvSpPr>
          <p:nvPr>
            <p:ph sz="half" idx="2"/>
          </p:nvPr>
        </p:nvSpPr>
        <p:spPr>
          <a:xfrm>
            <a:off x="6172200" y="2249486"/>
            <a:ext cx="4875211" cy="3541714"/>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ormAutofit fontScale="92500" lnSpcReduction="10000"/>
          </a:bodyPr>
          <a:lstStyle/>
          <a:p>
            <a:r>
              <a:rPr lang="en-US" sz="2200" dirty="0">
                <a:effectLst/>
                <a:latin typeface="Aptos" panose="020B0004020202020204" pitchFamily="34" charset="0"/>
                <a:ea typeface="Aptos" panose="020B0004020202020204" pitchFamily="34" charset="0"/>
                <a:cs typeface="Times New Roman" panose="02020603050405020304" pitchFamily="18" charset="0"/>
              </a:rPr>
              <a:t>Advance apologies:</a:t>
            </a:r>
          </a:p>
          <a:p>
            <a:pPr lvl="1"/>
            <a:r>
              <a:rPr lang="en-US" sz="1800" dirty="0">
                <a:effectLst/>
                <a:latin typeface="Aptos" panose="020B0004020202020204" pitchFamily="34" charset="0"/>
                <a:ea typeface="Aptos" panose="020B0004020202020204" pitchFamily="34" charset="0"/>
                <a:cs typeface="Times New Roman" panose="02020603050405020304" pitchFamily="18" charset="0"/>
              </a:rPr>
              <a:t>I apologize in advance for any gaffes or uses of language that may seem inappropriate or incorrect. </a:t>
            </a:r>
          </a:p>
          <a:p>
            <a:pPr lvl="1"/>
            <a:r>
              <a:rPr lang="en-US" sz="1800" dirty="0">
                <a:effectLst/>
                <a:latin typeface="Aptos" panose="020B0004020202020204" pitchFamily="34" charset="0"/>
                <a:ea typeface="Aptos" panose="020B0004020202020204" pitchFamily="34" charset="0"/>
                <a:cs typeface="Times New Roman" panose="02020603050405020304" pitchFamily="18" charset="0"/>
              </a:rPr>
              <a:t>Please understand that if there is a misunderstanding, it was not my intention, and what I meant might not have been what was interpreted.</a:t>
            </a:r>
          </a:p>
          <a:p>
            <a:pPr lvl="1"/>
            <a:r>
              <a:rPr lang="en-US" sz="1800" dirty="0">
                <a:effectLst/>
                <a:latin typeface="Aptos" panose="020B0004020202020204" pitchFamily="34" charset="0"/>
                <a:ea typeface="Aptos" panose="020B0004020202020204" pitchFamily="34" charset="0"/>
                <a:cs typeface="Times New Roman" panose="02020603050405020304" pitchFamily="18" charset="0"/>
              </a:rPr>
              <a:t>Rest assured that any mistake will not be intentional and that my aim is always to communicate clearly and respectfully.</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B3658-FF18-24EF-004E-C77536778C52}"/>
              </a:ext>
            </a:extLst>
          </p:cNvPr>
          <p:cNvSpPr>
            <a:spLocks noGrp="1"/>
          </p:cNvSpPr>
          <p:nvPr>
            <p:ph type="title"/>
          </p:nvPr>
        </p:nvSpPr>
        <p:spPr>
          <a:xfrm>
            <a:off x="1141414" y="604155"/>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algn="ctr"/>
            <a:r>
              <a:rPr lang="en-US" dirty="0"/>
              <a:t>Main work reference</a:t>
            </a:r>
          </a:p>
        </p:txBody>
      </p:sp>
      <p:sp>
        <p:nvSpPr>
          <p:cNvPr id="5" name="Rectangle 1">
            <a:extLst>
              <a:ext uri="{FF2B5EF4-FFF2-40B4-BE49-F238E27FC236}">
                <a16:creationId xmlns:a16="http://schemas.microsoft.com/office/drawing/2014/main" id="{DD18E171-F1C3-AFF4-87C0-93DB369EFFB3}"/>
              </a:ext>
            </a:extLst>
          </p:cNvPr>
          <p:cNvSpPr>
            <a:spLocks noGrp="1" noChangeArrowheads="1"/>
          </p:cNvSpPr>
          <p:nvPr>
            <p:ph sz="half" idx="1"/>
          </p:nvPr>
        </p:nvSpPr>
        <p:spPr bwMode="auto">
          <a:xfrm>
            <a:off x="1141414" y="1965347"/>
            <a:ext cx="3055201" cy="3316549"/>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800" dirty="0"/>
              <a:t>It focuses on identifying the energy from plugs and lighting through decomposition.</a:t>
            </a:r>
          </a:p>
          <a:p>
            <a:r>
              <a:rPr lang="en-US" sz="1800" dirty="0"/>
              <a:t>Then, it isolates the energy used for heating or cooling.</a:t>
            </a:r>
          </a:p>
          <a:p>
            <a:r>
              <a:rPr lang="en-US" sz="1800" dirty="0"/>
              <a:t>The article, while quite vague in many details, gives the main idea of my model.</a:t>
            </a:r>
          </a:p>
        </p:txBody>
      </p:sp>
      <p:pic>
        <p:nvPicPr>
          <p:cNvPr id="4" name="Imagem 3">
            <a:extLst>
              <a:ext uri="{FF2B5EF4-FFF2-40B4-BE49-F238E27FC236}">
                <a16:creationId xmlns:a16="http://schemas.microsoft.com/office/drawing/2014/main" id="{FEA40711-2B91-D922-14E7-24832385F3F5}"/>
              </a:ext>
            </a:extLst>
          </p:cNvPr>
          <p:cNvPicPr>
            <a:picLocks noChangeAspect="1"/>
          </p:cNvPicPr>
          <p:nvPr/>
        </p:nvPicPr>
        <p:blipFill>
          <a:blip r:embed="rId2"/>
          <a:stretch>
            <a:fillRect/>
          </a:stretch>
        </p:blipFill>
        <p:spPr>
          <a:xfrm>
            <a:off x="4706991" y="2074850"/>
            <a:ext cx="6340421" cy="3097541"/>
          </a:xfrm>
          <a:prstGeom prst="rect">
            <a:avLst/>
          </a:prstGeom>
        </p:spPr>
      </p:pic>
    </p:spTree>
    <p:extLst>
      <p:ext uri="{BB962C8B-B14F-4D97-AF65-F5344CB8AC3E}">
        <p14:creationId xmlns:p14="http://schemas.microsoft.com/office/powerpoint/2010/main" val="143137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B3658-FF18-24EF-004E-C77536778C52}"/>
              </a:ext>
            </a:extLst>
          </p:cNvPr>
          <p:cNvSpPr>
            <a:spLocks noGrp="1"/>
          </p:cNvSpPr>
          <p:nvPr>
            <p:ph type="title"/>
          </p:nvPr>
        </p:nvSpPr>
        <p:spPr>
          <a:xfrm>
            <a:off x="1141414" y="604155"/>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fontScale="90000"/>
          </a:bodyPr>
          <a:lstStyle/>
          <a:p>
            <a:pPr lvl="1" algn="ctr"/>
            <a:r>
              <a:rPr lang="en-US" sz="3600" dirty="0"/>
              <a:t>Initial Approaches and Challenges - Classical Decomposition</a:t>
            </a:r>
          </a:p>
        </p:txBody>
      </p:sp>
      <p:sp>
        <p:nvSpPr>
          <p:cNvPr id="5" name="Rectangle 1">
            <a:extLst>
              <a:ext uri="{FF2B5EF4-FFF2-40B4-BE49-F238E27FC236}">
                <a16:creationId xmlns:a16="http://schemas.microsoft.com/office/drawing/2014/main" id="{DD18E171-F1C3-AFF4-87C0-93DB369EFFB3}"/>
              </a:ext>
            </a:extLst>
          </p:cNvPr>
          <p:cNvSpPr>
            <a:spLocks noGrp="1" noChangeArrowheads="1"/>
          </p:cNvSpPr>
          <p:nvPr>
            <p:ph sz="half" idx="1"/>
          </p:nvPr>
        </p:nvSpPr>
        <p:spPr bwMode="auto">
          <a:xfrm>
            <a:off x="1141414" y="1937843"/>
            <a:ext cx="3792536" cy="403129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spAutoFit/>
          </a:bodyPr>
          <a:lstStyle/>
          <a:p>
            <a:pPr marL="342900" indent="-342900">
              <a:buFont typeface="+mj-lt"/>
              <a:buAutoNum type="arabicPeriod"/>
            </a:pPr>
            <a:r>
              <a:rPr lang="en-US" sz="1800" dirty="0"/>
              <a:t>Positive Points:</a:t>
            </a:r>
          </a:p>
          <a:p>
            <a:pPr marL="800100" lvl="1" indent="-342900">
              <a:buFont typeface="+mj-lt"/>
              <a:buAutoNum type="arabicPeriod"/>
            </a:pPr>
            <a:r>
              <a:rPr lang="en-US" sz="1400" dirty="0"/>
              <a:t>It can provide very consistent and rigid forecasts.</a:t>
            </a:r>
          </a:p>
          <a:p>
            <a:pPr marL="800100" lvl="1" indent="-342900">
              <a:buFont typeface="+mj-lt"/>
              <a:buAutoNum type="arabicPeriod"/>
            </a:pPr>
            <a:r>
              <a:rPr lang="en-US" sz="1400" dirty="0"/>
              <a:t>Ideal for high-quality data with constant seasonality and trends.</a:t>
            </a:r>
          </a:p>
          <a:p>
            <a:pPr marL="342900" indent="-342900">
              <a:buFont typeface="+mj-lt"/>
              <a:buAutoNum type="arabicPeriod"/>
            </a:pPr>
            <a:r>
              <a:rPr lang="en-US" sz="1800" dirty="0"/>
              <a:t>Negative Points:</a:t>
            </a:r>
          </a:p>
          <a:p>
            <a:pPr marL="800100" lvl="1" indent="-342900">
              <a:buFont typeface="+mj-lt"/>
              <a:buAutoNum type="arabicPeriod"/>
            </a:pPr>
            <a:r>
              <a:rPr lang="en-US" sz="1400" dirty="0"/>
              <a:t>Difficulty in adjusting the base and height of the data, requiring an algorithm to make this adjustment.</a:t>
            </a:r>
          </a:p>
          <a:p>
            <a:pPr marL="800100" lvl="1" indent="-342900">
              <a:buFont typeface="+mj-lt"/>
              <a:buAutoNum type="arabicPeriod"/>
            </a:pPr>
            <a:r>
              <a:rPr lang="en-US" sz="1400" dirty="0"/>
              <a:t>Rigid in adapting to variable and noisy </a:t>
            </a:r>
            <a:r>
              <a:rPr lang="en-US" sz="1400" dirty="0" err="1"/>
              <a:t>seasonalities</a:t>
            </a:r>
            <a:r>
              <a:rPr lang="en-US" sz="1400" dirty="0"/>
              <a:t>.</a:t>
            </a:r>
          </a:p>
          <a:p>
            <a:pPr marL="800100" lvl="1" indent="-342900">
              <a:buFont typeface="+mj-lt"/>
              <a:buAutoNum type="arabicPeriod"/>
            </a:pPr>
            <a:r>
              <a:rPr lang="en-US" sz="1400" dirty="0"/>
              <a:t>Difficulty in dealing with missing, dirty or outlier data</a:t>
            </a:r>
          </a:p>
        </p:txBody>
      </p:sp>
      <p:pic>
        <p:nvPicPr>
          <p:cNvPr id="7" name="Imagem 6" descr="Gráfico, Histograma&#10;&#10;Descrição gerada automaticamente">
            <a:extLst>
              <a:ext uri="{FF2B5EF4-FFF2-40B4-BE49-F238E27FC236}">
                <a16:creationId xmlns:a16="http://schemas.microsoft.com/office/drawing/2014/main" id="{A206B921-0933-F63A-130F-94903B6DF72C}"/>
              </a:ext>
            </a:extLst>
          </p:cNvPr>
          <p:cNvPicPr>
            <a:picLocks noChangeAspect="1"/>
          </p:cNvPicPr>
          <p:nvPr/>
        </p:nvPicPr>
        <p:blipFill>
          <a:blip r:embed="rId2"/>
          <a:stretch>
            <a:fillRect/>
          </a:stretch>
        </p:blipFill>
        <p:spPr>
          <a:xfrm>
            <a:off x="5043151" y="2452946"/>
            <a:ext cx="3608640" cy="2991345"/>
          </a:xfrm>
          <a:prstGeom prst="rect">
            <a:avLst/>
          </a:prstGeom>
        </p:spPr>
      </p:pic>
      <p:pic>
        <p:nvPicPr>
          <p:cNvPr id="9" name="Imagem 8">
            <a:extLst>
              <a:ext uri="{FF2B5EF4-FFF2-40B4-BE49-F238E27FC236}">
                <a16:creationId xmlns:a16="http://schemas.microsoft.com/office/drawing/2014/main" id="{06D35BFE-D6E2-916E-8808-5609D8F065E0}"/>
              </a:ext>
            </a:extLst>
          </p:cNvPr>
          <p:cNvPicPr>
            <a:picLocks noChangeAspect="1"/>
          </p:cNvPicPr>
          <p:nvPr/>
        </p:nvPicPr>
        <p:blipFill>
          <a:blip r:embed="rId3"/>
          <a:stretch>
            <a:fillRect/>
          </a:stretch>
        </p:blipFill>
        <p:spPr>
          <a:xfrm>
            <a:off x="8652294" y="2462691"/>
            <a:ext cx="3122397" cy="2981600"/>
          </a:xfrm>
          <a:prstGeom prst="rect">
            <a:avLst/>
          </a:prstGeom>
        </p:spPr>
      </p:pic>
      <p:sp>
        <p:nvSpPr>
          <p:cNvPr id="4" name="CaixaDeTexto 3">
            <a:extLst>
              <a:ext uri="{FF2B5EF4-FFF2-40B4-BE49-F238E27FC236}">
                <a16:creationId xmlns:a16="http://schemas.microsoft.com/office/drawing/2014/main" id="{23B29F95-4A8E-2519-36E5-659169AD534E}"/>
              </a:ext>
            </a:extLst>
          </p:cNvPr>
          <p:cNvSpPr txBox="1"/>
          <p:nvPr/>
        </p:nvSpPr>
        <p:spPr>
          <a:xfrm>
            <a:off x="5043151" y="5599807"/>
            <a:ext cx="3324472" cy="646331"/>
          </a:xfrm>
          <a:prstGeom prst="rect">
            <a:avLst/>
          </a:prstGeom>
          <a:noFill/>
        </p:spPr>
        <p:txBody>
          <a:bodyPr wrap="square">
            <a:spAutoFit/>
          </a:bodyPr>
          <a:lstStyle/>
          <a:p>
            <a:r>
              <a:rPr lang="en-US" sz="1800" dirty="0"/>
              <a:t>Difficulty in adjusting the base and height of the data</a:t>
            </a:r>
            <a:endParaRPr lang="pt-BR" dirty="0"/>
          </a:p>
        </p:txBody>
      </p:sp>
      <p:sp>
        <p:nvSpPr>
          <p:cNvPr id="8" name="CaixaDeTexto 7">
            <a:extLst>
              <a:ext uri="{FF2B5EF4-FFF2-40B4-BE49-F238E27FC236}">
                <a16:creationId xmlns:a16="http://schemas.microsoft.com/office/drawing/2014/main" id="{E103A41F-7BD7-ED93-155B-C36532EBB3CD}"/>
              </a:ext>
            </a:extLst>
          </p:cNvPr>
          <p:cNvSpPr txBox="1"/>
          <p:nvPr/>
        </p:nvSpPr>
        <p:spPr>
          <a:xfrm>
            <a:off x="8651790" y="5599807"/>
            <a:ext cx="3122397" cy="646331"/>
          </a:xfrm>
          <a:prstGeom prst="rect">
            <a:avLst/>
          </a:prstGeom>
          <a:noFill/>
        </p:spPr>
        <p:txBody>
          <a:bodyPr wrap="square">
            <a:spAutoFit/>
          </a:bodyPr>
          <a:lstStyle/>
          <a:p>
            <a:r>
              <a:rPr lang="en-US" sz="1800" dirty="0"/>
              <a:t>Rigid in adapting to variable and noisy </a:t>
            </a:r>
            <a:r>
              <a:rPr lang="en-US" sz="1800" dirty="0" err="1"/>
              <a:t>seasonalities</a:t>
            </a:r>
            <a:endParaRPr lang="pt-BR" dirty="0"/>
          </a:p>
        </p:txBody>
      </p:sp>
    </p:spTree>
    <p:extLst>
      <p:ext uri="{BB962C8B-B14F-4D97-AF65-F5344CB8AC3E}">
        <p14:creationId xmlns:p14="http://schemas.microsoft.com/office/powerpoint/2010/main" val="16984231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035971-5C2F-9AFF-5D82-C65F2691B40C}"/>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BDBAE1D9-8785-CF05-2F5D-E815212F34ED}"/>
              </a:ext>
            </a:extLst>
          </p:cNvPr>
          <p:cNvSpPr>
            <a:spLocks noGrp="1"/>
          </p:cNvSpPr>
          <p:nvPr>
            <p:ph type="title"/>
          </p:nvPr>
        </p:nvSpPr>
        <p:spPr>
          <a:xfrm>
            <a:off x="1141414" y="604155"/>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fontScale="90000"/>
          </a:bodyPr>
          <a:lstStyle/>
          <a:p>
            <a:pPr lvl="1" algn="ctr"/>
            <a:r>
              <a:rPr lang="en-US" sz="3600" dirty="0"/>
              <a:t>Optimization that Finds Better Adjustment Values for Height and Base of Forecasts</a:t>
            </a:r>
          </a:p>
        </p:txBody>
      </p:sp>
      <p:sp>
        <p:nvSpPr>
          <p:cNvPr id="5" name="Rectangle 1">
            <a:extLst>
              <a:ext uri="{FF2B5EF4-FFF2-40B4-BE49-F238E27FC236}">
                <a16:creationId xmlns:a16="http://schemas.microsoft.com/office/drawing/2014/main" id="{27BF01D9-4767-27B9-2D2E-ED5101133C0C}"/>
              </a:ext>
            </a:extLst>
          </p:cNvPr>
          <p:cNvSpPr>
            <a:spLocks noGrp="1" noChangeArrowheads="1"/>
          </p:cNvSpPr>
          <p:nvPr>
            <p:ph sz="half" idx="1"/>
          </p:nvPr>
        </p:nvSpPr>
        <p:spPr bwMode="auto">
          <a:xfrm>
            <a:off x="1316831" y="1734700"/>
            <a:ext cx="9555161" cy="1986954"/>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800" dirty="0"/>
              <a:t>The first idea to solve this problem was an optimization system, which selected the reference weeks and then adjusted the height and base of the data to this reference week using optimization.</a:t>
            </a:r>
          </a:p>
          <a:p>
            <a:r>
              <a:rPr lang="en-US" sz="1800" dirty="0"/>
              <a:t>Reference week = Data from weeks between the 0 to 0.25 quartile of the data.</a:t>
            </a:r>
          </a:p>
          <a:p>
            <a:r>
              <a:rPr lang="en-US" sz="1800" dirty="0"/>
              <a:t>This worked very well for good quality data with low noise and constant seasonality, as is the case in the figure below.</a:t>
            </a:r>
          </a:p>
        </p:txBody>
      </p:sp>
      <p:pic>
        <p:nvPicPr>
          <p:cNvPr id="3" name="Imagem 2">
            <a:extLst>
              <a:ext uri="{FF2B5EF4-FFF2-40B4-BE49-F238E27FC236}">
                <a16:creationId xmlns:a16="http://schemas.microsoft.com/office/drawing/2014/main" id="{7BC7454F-7789-E668-7327-BE802EE6D106}"/>
              </a:ext>
            </a:extLst>
          </p:cNvPr>
          <p:cNvPicPr>
            <a:picLocks noChangeAspect="1"/>
          </p:cNvPicPr>
          <p:nvPr/>
        </p:nvPicPr>
        <p:blipFill>
          <a:blip r:embed="rId2"/>
          <a:stretch>
            <a:fillRect/>
          </a:stretch>
        </p:blipFill>
        <p:spPr>
          <a:xfrm>
            <a:off x="2270475" y="3828177"/>
            <a:ext cx="7647871" cy="2186195"/>
          </a:xfrm>
          <a:prstGeom prst="rect">
            <a:avLst/>
          </a:prstGeom>
        </p:spPr>
      </p:pic>
      <p:sp>
        <p:nvSpPr>
          <p:cNvPr id="6" name="CaixaDeTexto 5">
            <a:extLst>
              <a:ext uri="{FF2B5EF4-FFF2-40B4-BE49-F238E27FC236}">
                <a16:creationId xmlns:a16="http://schemas.microsoft.com/office/drawing/2014/main" id="{60CDE9C3-51B1-707A-C029-F148C0794270}"/>
              </a:ext>
            </a:extLst>
          </p:cNvPr>
          <p:cNvSpPr txBox="1"/>
          <p:nvPr/>
        </p:nvSpPr>
        <p:spPr>
          <a:xfrm>
            <a:off x="2270475" y="6069179"/>
            <a:ext cx="2551691" cy="369332"/>
          </a:xfrm>
          <a:prstGeom prst="rect">
            <a:avLst/>
          </a:prstGeom>
          <a:noFill/>
        </p:spPr>
        <p:txBody>
          <a:bodyPr wrap="square">
            <a:spAutoFit/>
          </a:bodyPr>
          <a:lstStyle/>
          <a:p>
            <a:r>
              <a:rPr lang="pt-BR" dirty="0" err="1"/>
              <a:t>Selected</a:t>
            </a:r>
            <a:r>
              <a:rPr lang="pt-BR" dirty="0"/>
              <a:t> </a:t>
            </a:r>
            <a:r>
              <a:rPr lang="pt-BR" dirty="0" err="1"/>
              <a:t>reference</a:t>
            </a:r>
            <a:r>
              <a:rPr lang="pt-BR" dirty="0"/>
              <a:t> </a:t>
            </a:r>
            <a:r>
              <a:rPr lang="pt-BR" dirty="0" err="1"/>
              <a:t>weeks</a:t>
            </a:r>
            <a:endParaRPr lang="pt-BR" dirty="0"/>
          </a:p>
        </p:txBody>
      </p:sp>
      <p:sp>
        <p:nvSpPr>
          <p:cNvPr id="8" name="CaixaDeTexto 7">
            <a:extLst>
              <a:ext uri="{FF2B5EF4-FFF2-40B4-BE49-F238E27FC236}">
                <a16:creationId xmlns:a16="http://schemas.microsoft.com/office/drawing/2014/main" id="{578ECCB6-2962-EB08-8A49-5C406EAAD064}"/>
              </a:ext>
            </a:extLst>
          </p:cNvPr>
          <p:cNvSpPr txBox="1"/>
          <p:nvPr/>
        </p:nvSpPr>
        <p:spPr>
          <a:xfrm>
            <a:off x="5061549" y="6069179"/>
            <a:ext cx="2551691" cy="369332"/>
          </a:xfrm>
          <a:prstGeom prst="rect">
            <a:avLst/>
          </a:prstGeom>
          <a:noFill/>
        </p:spPr>
        <p:txBody>
          <a:bodyPr wrap="square">
            <a:spAutoFit/>
          </a:bodyPr>
          <a:lstStyle/>
          <a:p>
            <a:r>
              <a:rPr lang="pt-BR" dirty="0"/>
              <a:t>Plug </a:t>
            </a:r>
            <a:r>
              <a:rPr lang="pt-BR" dirty="0" err="1"/>
              <a:t>and</a:t>
            </a:r>
            <a:r>
              <a:rPr lang="pt-BR" dirty="0"/>
              <a:t> </a:t>
            </a:r>
            <a:r>
              <a:rPr lang="pt-BR" dirty="0" err="1"/>
              <a:t>lighting</a:t>
            </a:r>
            <a:r>
              <a:rPr lang="pt-BR" dirty="0"/>
              <a:t> </a:t>
            </a:r>
            <a:r>
              <a:rPr lang="pt-BR" dirty="0" err="1"/>
              <a:t>forecast</a:t>
            </a:r>
            <a:endParaRPr lang="pt-BR" dirty="0"/>
          </a:p>
        </p:txBody>
      </p:sp>
      <p:sp>
        <p:nvSpPr>
          <p:cNvPr id="10" name="CaixaDeTexto 9">
            <a:extLst>
              <a:ext uri="{FF2B5EF4-FFF2-40B4-BE49-F238E27FC236}">
                <a16:creationId xmlns:a16="http://schemas.microsoft.com/office/drawing/2014/main" id="{40115D79-A25D-A1F0-7A17-AC0C904A5E2A}"/>
              </a:ext>
            </a:extLst>
          </p:cNvPr>
          <p:cNvSpPr txBox="1"/>
          <p:nvPr/>
        </p:nvSpPr>
        <p:spPr>
          <a:xfrm>
            <a:off x="7751367" y="6069179"/>
            <a:ext cx="2246878" cy="646331"/>
          </a:xfrm>
          <a:prstGeom prst="rect">
            <a:avLst/>
          </a:prstGeom>
          <a:noFill/>
        </p:spPr>
        <p:txBody>
          <a:bodyPr wrap="square">
            <a:spAutoFit/>
          </a:bodyPr>
          <a:lstStyle/>
          <a:p>
            <a:r>
              <a:rPr lang="pt-BR" dirty="0" err="1"/>
              <a:t>Temperature</a:t>
            </a:r>
            <a:r>
              <a:rPr lang="pt-BR" dirty="0"/>
              <a:t> </a:t>
            </a:r>
            <a:r>
              <a:rPr lang="pt-BR" dirty="0" err="1"/>
              <a:t>energy</a:t>
            </a:r>
            <a:r>
              <a:rPr lang="pt-BR" dirty="0"/>
              <a:t> </a:t>
            </a:r>
            <a:r>
              <a:rPr lang="pt-BR" dirty="0" err="1"/>
              <a:t>disaggregation</a:t>
            </a:r>
            <a:endParaRPr lang="pt-BR" dirty="0"/>
          </a:p>
        </p:txBody>
      </p:sp>
    </p:spTree>
    <p:extLst>
      <p:ext uri="{BB962C8B-B14F-4D97-AF65-F5344CB8AC3E}">
        <p14:creationId xmlns:p14="http://schemas.microsoft.com/office/powerpoint/2010/main" val="907721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B3658-FF18-24EF-004E-C77536778C52}"/>
              </a:ext>
            </a:extLst>
          </p:cNvPr>
          <p:cNvSpPr>
            <a:spLocks noGrp="1"/>
          </p:cNvSpPr>
          <p:nvPr>
            <p:ph type="title"/>
          </p:nvPr>
        </p:nvSpPr>
        <p:spPr>
          <a:xfrm>
            <a:off x="1143001" y="604154"/>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lvl="1" algn="ctr"/>
            <a:r>
              <a:rPr lang="en-US" sz="3600" dirty="0"/>
              <a:t>Next logical step – Robustness and generalizability</a:t>
            </a:r>
          </a:p>
        </p:txBody>
      </p:sp>
      <p:sp>
        <p:nvSpPr>
          <p:cNvPr id="5" name="Rectangle 1">
            <a:extLst>
              <a:ext uri="{FF2B5EF4-FFF2-40B4-BE49-F238E27FC236}">
                <a16:creationId xmlns:a16="http://schemas.microsoft.com/office/drawing/2014/main" id="{DD18E171-F1C3-AFF4-87C0-93DB369EFFB3}"/>
              </a:ext>
            </a:extLst>
          </p:cNvPr>
          <p:cNvSpPr>
            <a:spLocks noGrp="1" noChangeArrowheads="1"/>
          </p:cNvSpPr>
          <p:nvPr>
            <p:ph sz="half" idx="1"/>
          </p:nvPr>
        </p:nvSpPr>
        <p:spPr bwMode="auto">
          <a:xfrm>
            <a:off x="1150026" y="2024481"/>
            <a:ext cx="9905997" cy="1017202"/>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spAutoFit/>
          </a:bodyPr>
          <a:lstStyle/>
          <a:p>
            <a:r>
              <a:rPr lang="en-US" sz="1800" dirty="0"/>
              <a:t>Next Steps to Improve the Algorithm:</a:t>
            </a:r>
          </a:p>
          <a:p>
            <a:pPr lvl="1"/>
            <a:r>
              <a:rPr lang="en-US" sz="1400" dirty="0"/>
              <a:t>Make the model more robust. (Ability to generalize to real-life data)</a:t>
            </a:r>
          </a:p>
          <a:p>
            <a:pPr lvl="2"/>
            <a:r>
              <a:rPr lang="en-US" sz="1000" dirty="0"/>
              <a:t>Low quality, Noise, Vacations, Holidays, irregular seasonality, strong and inconstant trend.</a:t>
            </a:r>
            <a:endParaRPr lang="pt-BR" sz="400" dirty="0"/>
          </a:p>
        </p:txBody>
      </p:sp>
      <p:pic>
        <p:nvPicPr>
          <p:cNvPr id="8" name="Imagem 7">
            <a:extLst>
              <a:ext uri="{FF2B5EF4-FFF2-40B4-BE49-F238E27FC236}">
                <a16:creationId xmlns:a16="http://schemas.microsoft.com/office/drawing/2014/main" id="{6CA06ED4-D70E-0DD2-851D-B6624492A157}"/>
              </a:ext>
            </a:extLst>
          </p:cNvPr>
          <p:cNvPicPr>
            <a:picLocks noChangeAspect="1"/>
          </p:cNvPicPr>
          <p:nvPr/>
        </p:nvPicPr>
        <p:blipFill>
          <a:blip r:embed="rId2"/>
          <a:stretch>
            <a:fillRect/>
          </a:stretch>
        </p:blipFill>
        <p:spPr>
          <a:xfrm>
            <a:off x="1150026" y="3544551"/>
            <a:ext cx="3105805" cy="2601023"/>
          </a:xfrm>
          <a:prstGeom prst="rect">
            <a:avLst/>
          </a:prstGeom>
        </p:spPr>
      </p:pic>
      <p:pic>
        <p:nvPicPr>
          <p:cNvPr id="12" name="Imagem 11">
            <a:extLst>
              <a:ext uri="{FF2B5EF4-FFF2-40B4-BE49-F238E27FC236}">
                <a16:creationId xmlns:a16="http://schemas.microsoft.com/office/drawing/2014/main" id="{7F5A404A-3DCA-46E6-7AB1-6A7A8B98FB32}"/>
              </a:ext>
            </a:extLst>
          </p:cNvPr>
          <p:cNvPicPr>
            <a:picLocks noChangeAspect="1"/>
          </p:cNvPicPr>
          <p:nvPr/>
        </p:nvPicPr>
        <p:blipFill>
          <a:blip r:embed="rId3"/>
          <a:stretch>
            <a:fillRect/>
          </a:stretch>
        </p:blipFill>
        <p:spPr>
          <a:xfrm>
            <a:off x="4388753" y="3564852"/>
            <a:ext cx="3264949" cy="2580722"/>
          </a:xfrm>
          <a:prstGeom prst="rect">
            <a:avLst/>
          </a:prstGeom>
        </p:spPr>
      </p:pic>
      <p:pic>
        <p:nvPicPr>
          <p:cNvPr id="14" name="Imagem 13">
            <a:extLst>
              <a:ext uri="{FF2B5EF4-FFF2-40B4-BE49-F238E27FC236}">
                <a16:creationId xmlns:a16="http://schemas.microsoft.com/office/drawing/2014/main" id="{30E2A3E7-B7E9-E151-25EA-BEDE6EBD989F}"/>
              </a:ext>
            </a:extLst>
          </p:cNvPr>
          <p:cNvPicPr>
            <a:picLocks noChangeAspect="1"/>
          </p:cNvPicPr>
          <p:nvPr/>
        </p:nvPicPr>
        <p:blipFill>
          <a:blip r:embed="rId4"/>
          <a:stretch>
            <a:fillRect/>
          </a:stretch>
        </p:blipFill>
        <p:spPr>
          <a:xfrm>
            <a:off x="7786625" y="3544551"/>
            <a:ext cx="3269398" cy="2580722"/>
          </a:xfrm>
          <a:prstGeom prst="rect">
            <a:avLst/>
          </a:prstGeom>
        </p:spPr>
      </p:pic>
      <p:sp>
        <p:nvSpPr>
          <p:cNvPr id="16" name="CaixaDeTexto 15">
            <a:extLst>
              <a:ext uri="{FF2B5EF4-FFF2-40B4-BE49-F238E27FC236}">
                <a16:creationId xmlns:a16="http://schemas.microsoft.com/office/drawing/2014/main" id="{ED77529D-007B-A9C3-C59C-A810E66E735A}"/>
              </a:ext>
            </a:extLst>
          </p:cNvPr>
          <p:cNvSpPr txBox="1"/>
          <p:nvPr/>
        </p:nvSpPr>
        <p:spPr>
          <a:xfrm>
            <a:off x="1233489" y="6145574"/>
            <a:ext cx="3022342" cy="646331"/>
          </a:xfrm>
          <a:prstGeom prst="rect">
            <a:avLst/>
          </a:prstGeom>
          <a:noFill/>
        </p:spPr>
        <p:txBody>
          <a:bodyPr wrap="square">
            <a:spAutoFit/>
          </a:bodyPr>
          <a:lstStyle/>
          <a:p>
            <a:r>
              <a:rPr lang="en-US" dirty="0"/>
              <a:t>Vacations, Holidays, Trend and Seasonality not constant</a:t>
            </a:r>
            <a:endParaRPr lang="pt-BR" dirty="0"/>
          </a:p>
        </p:txBody>
      </p:sp>
      <p:sp>
        <p:nvSpPr>
          <p:cNvPr id="18" name="CaixaDeTexto 17">
            <a:extLst>
              <a:ext uri="{FF2B5EF4-FFF2-40B4-BE49-F238E27FC236}">
                <a16:creationId xmlns:a16="http://schemas.microsoft.com/office/drawing/2014/main" id="{85798C0D-A1AC-730B-7A64-961513FBAA2E}"/>
              </a:ext>
            </a:extLst>
          </p:cNvPr>
          <p:cNvSpPr txBox="1"/>
          <p:nvPr/>
        </p:nvSpPr>
        <p:spPr>
          <a:xfrm>
            <a:off x="4767309" y="6299411"/>
            <a:ext cx="2636668" cy="369332"/>
          </a:xfrm>
          <a:prstGeom prst="rect">
            <a:avLst/>
          </a:prstGeom>
          <a:noFill/>
        </p:spPr>
        <p:txBody>
          <a:bodyPr wrap="square">
            <a:spAutoFit/>
          </a:bodyPr>
          <a:lstStyle/>
          <a:p>
            <a:r>
              <a:rPr lang="pt-BR" dirty="0" err="1"/>
              <a:t>Vacations</a:t>
            </a:r>
            <a:r>
              <a:rPr lang="pt-BR" dirty="0"/>
              <a:t> </a:t>
            </a:r>
            <a:r>
              <a:rPr lang="pt-BR" dirty="0" err="1"/>
              <a:t>and</a:t>
            </a:r>
            <a:r>
              <a:rPr lang="pt-BR" dirty="0"/>
              <a:t> </a:t>
            </a:r>
            <a:r>
              <a:rPr lang="pt-BR" dirty="0" err="1"/>
              <a:t>Holidays</a:t>
            </a:r>
            <a:endParaRPr lang="pt-BR" dirty="0"/>
          </a:p>
        </p:txBody>
      </p:sp>
      <p:sp>
        <p:nvSpPr>
          <p:cNvPr id="20" name="CaixaDeTexto 19">
            <a:extLst>
              <a:ext uri="{FF2B5EF4-FFF2-40B4-BE49-F238E27FC236}">
                <a16:creationId xmlns:a16="http://schemas.microsoft.com/office/drawing/2014/main" id="{0CDC9B67-3D76-2AB3-802D-002433ABFADE}"/>
              </a:ext>
            </a:extLst>
          </p:cNvPr>
          <p:cNvSpPr txBox="1"/>
          <p:nvPr/>
        </p:nvSpPr>
        <p:spPr>
          <a:xfrm>
            <a:off x="7915454" y="6160933"/>
            <a:ext cx="3043057" cy="646331"/>
          </a:xfrm>
          <a:prstGeom prst="rect">
            <a:avLst/>
          </a:prstGeom>
          <a:noFill/>
        </p:spPr>
        <p:txBody>
          <a:bodyPr wrap="square">
            <a:spAutoFit/>
          </a:bodyPr>
          <a:lstStyle/>
          <a:p>
            <a:r>
              <a:rPr lang="en-US" dirty="0"/>
              <a:t>Holidays, noise, seasonality and irregular trends</a:t>
            </a:r>
            <a:endParaRPr lang="pt-BR" dirty="0"/>
          </a:p>
        </p:txBody>
      </p:sp>
    </p:spTree>
    <p:extLst>
      <p:ext uri="{BB962C8B-B14F-4D97-AF65-F5344CB8AC3E}">
        <p14:creationId xmlns:p14="http://schemas.microsoft.com/office/powerpoint/2010/main" val="1049808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B3658-FF18-24EF-004E-C77536778C52}"/>
              </a:ext>
            </a:extLst>
          </p:cNvPr>
          <p:cNvSpPr>
            <a:spLocks noGrp="1"/>
          </p:cNvSpPr>
          <p:nvPr>
            <p:ph type="title"/>
          </p:nvPr>
        </p:nvSpPr>
        <p:spPr>
          <a:xfrm>
            <a:off x="1141414" y="604155"/>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lvl="1" algn="ctr"/>
            <a:r>
              <a:rPr lang="en-US" sz="3600" dirty="0"/>
              <a:t>Solution for vacations, holidays and missing data</a:t>
            </a:r>
          </a:p>
        </p:txBody>
      </p:sp>
      <p:sp>
        <p:nvSpPr>
          <p:cNvPr id="5" name="Rectangle 1">
            <a:extLst>
              <a:ext uri="{FF2B5EF4-FFF2-40B4-BE49-F238E27FC236}">
                <a16:creationId xmlns:a16="http://schemas.microsoft.com/office/drawing/2014/main" id="{DD18E171-F1C3-AFF4-87C0-93DB369EFFB3}"/>
              </a:ext>
            </a:extLst>
          </p:cNvPr>
          <p:cNvSpPr>
            <a:spLocks noGrp="1" noChangeArrowheads="1"/>
          </p:cNvSpPr>
          <p:nvPr>
            <p:ph sz="half" idx="1"/>
          </p:nvPr>
        </p:nvSpPr>
        <p:spPr bwMode="auto">
          <a:xfrm>
            <a:off x="1141414" y="1879982"/>
            <a:ext cx="4404026" cy="1986954"/>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spAutoFit/>
          </a:bodyPr>
          <a:lstStyle/>
          <a:p>
            <a:pPr marL="0" indent="0">
              <a:buNone/>
            </a:pPr>
            <a:r>
              <a:rPr lang="en-US" sz="1800" b="1" dirty="0"/>
              <a:t>Part 1 - </a:t>
            </a:r>
            <a:r>
              <a:rPr lang="en-US" sz="1800" dirty="0"/>
              <a:t>Clean the data:</a:t>
            </a:r>
          </a:p>
          <a:p>
            <a:r>
              <a:rPr lang="en-US" sz="1800" dirty="0"/>
              <a:t>Drop holidays and missing data</a:t>
            </a:r>
          </a:p>
          <a:p>
            <a:r>
              <a:rPr lang="en-US" sz="1800" dirty="0"/>
              <a:t>Replace them with their closest seasonal data using a hour and day of the week clustering to impute the null data</a:t>
            </a:r>
          </a:p>
        </p:txBody>
      </p:sp>
      <p:sp>
        <p:nvSpPr>
          <p:cNvPr id="3" name="Rectangle 1">
            <a:extLst>
              <a:ext uri="{FF2B5EF4-FFF2-40B4-BE49-F238E27FC236}">
                <a16:creationId xmlns:a16="http://schemas.microsoft.com/office/drawing/2014/main" id="{5454047A-83BF-139A-840A-2819917891A7}"/>
              </a:ext>
            </a:extLst>
          </p:cNvPr>
          <p:cNvSpPr txBox="1">
            <a:spLocks noChangeArrowheads="1"/>
          </p:cNvSpPr>
          <p:nvPr/>
        </p:nvSpPr>
        <p:spPr bwMode="auto">
          <a:xfrm>
            <a:off x="6188749" y="1879982"/>
            <a:ext cx="4858663" cy="1834798"/>
          </a:xfrm>
          <a:prstGeom prst="rect">
            <a:avLst/>
          </a:prstGeom>
          <a:solidFill>
            <a:schemeClr val="dk1">
              <a:alpha val="50000"/>
            </a:schemeClr>
          </a:solidFill>
        </p:spPr>
        <p:style>
          <a:lnRef idx="0">
            <a:scrgbClr r="0" g="0" b="0"/>
          </a:lnRef>
          <a:fillRef idx="0">
            <a:scrgbClr r="0" g="0" b="0"/>
          </a:fillRef>
          <a:effectRef idx="0">
            <a:scrgbClr r="0" g="0" b="0"/>
          </a:effectRef>
          <a:fontRef idx="minor">
            <a:schemeClr val="lt1"/>
          </a:fontRef>
        </p:style>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lt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lt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lt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lt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lt1"/>
                </a:solidFill>
                <a:latin typeface="+mn-lt"/>
                <a:ea typeface="+mn-ea"/>
                <a:cs typeface="+mn-cs"/>
              </a:defRPr>
            </a:lvl9pPr>
          </a:lstStyle>
          <a:p>
            <a:pPr marL="0" indent="0">
              <a:buFont typeface="Arial" panose="020B0604020202020204" pitchFamily="34" charset="0"/>
              <a:buNone/>
            </a:pPr>
            <a:r>
              <a:rPr lang="en-US" sz="1800" b="1" dirty="0"/>
              <a:t>Part 2 - </a:t>
            </a:r>
            <a:r>
              <a:rPr lang="en-US" sz="1800" dirty="0"/>
              <a:t>Reference Weeks:</a:t>
            </a:r>
          </a:p>
          <a:p>
            <a:r>
              <a:rPr lang="en-US" sz="1800" dirty="0"/>
              <a:t>Select the Reference Weeks so that it ignores:</a:t>
            </a:r>
          </a:p>
          <a:p>
            <a:pPr lvl="1"/>
            <a:r>
              <a:rPr lang="en-US" sz="1400" dirty="0"/>
              <a:t>Holidays or vacations weeks</a:t>
            </a:r>
          </a:p>
          <a:p>
            <a:pPr lvl="1"/>
            <a:r>
              <a:rPr lang="en-US" sz="1400" dirty="0"/>
              <a:t>Noise or atypical weeks</a:t>
            </a:r>
            <a:endParaRPr lang="en-US" sz="1800" dirty="0"/>
          </a:p>
          <a:p>
            <a:pPr lvl="1"/>
            <a:endParaRPr lang="en-US" sz="1400" dirty="0"/>
          </a:p>
        </p:txBody>
      </p:sp>
      <p:pic>
        <p:nvPicPr>
          <p:cNvPr id="9" name="Imagem 8">
            <a:extLst>
              <a:ext uri="{FF2B5EF4-FFF2-40B4-BE49-F238E27FC236}">
                <a16:creationId xmlns:a16="http://schemas.microsoft.com/office/drawing/2014/main" id="{9C08F290-5C25-3B8B-890E-F3D0568567B4}"/>
              </a:ext>
            </a:extLst>
          </p:cNvPr>
          <p:cNvPicPr>
            <a:picLocks noChangeAspect="1"/>
          </p:cNvPicPr>
          <p:nvPr/>
        </p:nvPicPr>
        <p:blipFill>
          <a:blip r:embed="rId2"/>
          <a:stretch>
            <a:fillRect/>
          </a:stretch>
        </p:blipFill>
        <p:spPr>
          <a:xfrm>
            <a:off x="6188749" y="3778638"/>
            <a:ext cx="4858663" cy="2156032"/>
          </a:xfrm>
          <a:prstGeom prst="rect">
            <a:avLst/>
          </a:prstGeom>
        </p:spPr>
      </p:pic>
      <p:pic>
        <p:nvPicPr>
          <p:cNvPr id="11" name="Imagem 10">
            <a:extLst>
              <a:ext uri="{FF2B5EF4-FFF2-40B4-BE49-F238E27FC236}">
                <a16:creationId xmlns:a16="http://schemas.microsoft.com/office/drawing/2014/main" id="{FF318572-D4D6-BFFB-D932-4E2F9E0B7055}"/>
              </a:ext>
            </a:extLst>
          </p:cNvPr>
          <p:cNvPicPr>
            <a:picLocks noChangeAspect="1"/>
          </p:cNvPicPr>
          <p:nvPr/>
        </p:nvPicPr>
        <p:blipFill>
          <a:blip r:embed="rId3"/>
          <a:stretch>
            <a:fillRect/>
          </a:stretch>
        </p:blipFill>
        <p:spPr>
          <a:xfrm>
            <a:off x="1078557" y="4205004"/>
            <a:ext cx="4529740" cy="2033659"/>
          </a:xfrm>
          <a:prstGeom prst="rect">
            <a:avLst/>
          </a:prstGeom>
        </p:spPr>
      </p:pic>
      <p:sp>
        <p:nvSpPr>
          <p:cNvPr id="6" name="CaixaDeTexto 5">
            <a:extLst>
              <a:ext uri="{FF2B5EF4-FFF2-40B4-BE49-F238E27FC236}">
                <a16:creationId xmlns:a16="http://schemas.microsoft.com/office/drawing/2014/main" id="{5096234F-EE3F-437C-0131-6A3B6C84DF5F}"/>
              </a:ext>
            </a:extLst>
          </p:cNvPr>
          <p:cNvSpPr txBox="1"/>
          <p:nvPr/>
        </p:nvSpPr>
        <p:spPr>
          <a:xfrm>
            <a:off x="6188749" y="5934670"/>
            <a:ext cx="4858663" cy="738664"/>
          </a:xfrm>
          <a:prstGeom prst="rect">
            <a:avLst/>
          </a:prstGeom>
          <a:noFill/>
        </p:spPr>
        <p:txBody>
          <a:bodyPr wrap="square">
            <a:spAutoFit/>
          </a:bodyPr>
          <a:lstStyle/>
          <a:p>
            <a:r>
              <a:rPr lang="en-US" sz="1400" b="1" dirty="0"/>
              <a:t>Select weeks with the lowest energy consumption that reflect typical usage patterns for plugs and lighting, ensuring the weeks chosen represent normal activity levels.</a:t>
            </a:r>
            <a:endParaRPr lang="pt-BR" sz="1400" b="1" dirty="0"/>
          </a:p>
        </p:txBody>
      </p:sp>
    </p:spTree>
    <p:extLst>
      <p:ext uri="{BB962C8B-B14F-4D97-AF65-F5344CB8AC3E}">
        <p14:creationId xmlns:p14="http://schemas.microsoft.com/office/powerpoint/2010/main" val="3058072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B3658-FF18-24EF-004E-C77536778C52}"/>
              </a:ext>
            </a:extLst>
          </p:cNvPr>
          <p:cNvSpPr>
            <a:spLocks noGrp="1"/>
          </p:cNvSpPr>
          <p:nvPr>
            <p:ph type="title"/>
          </p:nvPr>
        </p:nvSpPr>
        <p:spPr>
          <a:xfrm>
            <a:off x="1141414" y="604155"/>
            <a:ext cx="9905998" cy="937759"/>
          </a:xfr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a:normAutofit/>
          </a:bodyPr>
          <a:lstStyle/>
          <a:p>
            <a:pPr lvl="1" algn="ctr"/>
            <a:r>
              <a:rPr lang="en-US" sz="3600"/>
              <a:t>Solution to Irregular Seasonality and Trends</a:t>
            </a:r>
            <a:endParaRPr lang="en-US" sz="3600" dirty="0"/>
          </a:p>
        </p:txBody>
      </p:sp>
      <p:sp>
        <p:nvSpPr>
          <p:cNvPr id="5" name="Rectangle 1">
            <a:extLst>
              <a:ext uri="{FF2B5EF4-FFF2-40B4-BE49-F238E27FC236}">
                <a16:creationId xmlns:a16="http://schemas.microsoft.com/office/drawing/2014/main" id="{DD18E171-F1C3-AFF4-87C0-93DB369EFFB3}"/>
              </a:ext>
            </a:extLst>
          </p:cNvPr>
          <p:cNvSpPr>
            <a:spLocks noGrp="1" noChangeArrowheads="1"/>
          </p:cNvSpPr>
          <p:nvPr>
            <p:ph sz="half" idx="1"/>
          </p:nvPr>
        </p:nvSpPr>
        <p:spPr bwMode="auto">
          <a:xfrm>
            <a:off x="1141414" y="2335915"/>
            <a:ext cx="4525961" cy="3231654"/>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pt-BR" sz="1800">
                <a:solidFill>
                  <a:schemeClr val="tx1"/>
                </a:solidFill>
                <a:latin typeface="Tw Cen MT (Corpo)"/>
              </a:rPr>
              <a:t>To have a decomposition algorithm that adjusts to irregular seasonality, STL was a good choice, as it can adjust to seasonality almost perfectly, but it generates a problem of instability in its predictions.</a:t>
            </a:r>
            <a:endParaRPr lang="pt-BR" altLang="pt-BR" sz="1800">
              <a:solidFill>
                <a:schemeClr val="tx1"/>
              </a:solidFill>
              <a:latin typeface="Tw Cen MT (Corpo)"/>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pt-BR" sz="1800" b="1">
              <a:solidFill>
                <a:schemeClr val="tx1"/>
              </a:solidFill>
              <a:latin typeface="Tw Cen MT (Corpo)"/>
            </a:endParaRPr>
          </a:p>
          <a:p>
            <a:pPr eaLnBrk="0" fontAlgn="base" hangingPunct="0">
              <a:lnSpc>
                <a:spcPct val="100000"/>
              </a:lnSpc>
              <a:spcBef>
                <a:spcPct val="0"/>
              </a:spcBef>
              <a:spcAft>
                <a:spcPct val="0"/>
              </a:spcAft>
              <a:buSzTx/>
            </a:pPr>
            <a:r>
              <a:rPr lang="en-US" altLang="pt-BR" sz="1800" b="1">
                <a:solidFill>
                  <a:schemeClr val="tx1"/>
                </a:solidFill>
                <a:latin typeface="Tw Cen MT (Corpo)"/>
              </a:rPr>
              <a:t>Positive:</a:t>
            </a:r>
          </a:p>
          <a:p>
            <a:pPr lvl="1" eaLnBrk="0" fontAlgn="base" hangingPunct="0">
              <a:lnSpc>
                <a:spcPct val="100000"/>
              </a:lnSpc>
              <a:spcBef>
                <a:spcPct val="0"/>
              </a:spcBef>
              <a:spcAft>
                <a:spcPct val="0"/>
              </a:spcAft>
              <a:buSzTx/>
            </a:pPr>
            <a:r>
              <a:rPr lang="en-US" altLang="pt-BR" sz="1400">
                <a:solidFill>
                  <a:schemeClr val="tx1"/>
                </a:solidFill>
                <a:latin typeface="Tw Cen MT (Corpo)"/>
              </a:rPr>
              <a:t>Flexible and robust to noisy, irregular and low-quality seasonal patterns.</a:t>
            </a:r>
          </a:p>
          <a:p>
            <a:pPr eaLnBrk="0" fontAlgn="base" hangingPunct="0">
              <a:lnSpc>
                <a:spcPct val="100000"/>
              </a:lnSpc>
              <a:spcBef>
                <a:spcPct val="0"/>
              </a:spcBef>
              <a:spcAft>
                <a:spcPct val="0"/>
              </a:spcAft>
              <a:buSzTx/>
            </a:pPr>
            <a:endParaRPr lang="en-US" altLang="pt-BR" sz="1800" b="1">
              <a:solidFill>
                <a:schemeClr val="tx1"/>
              </a:solidFill>
              <a:latin typeface="Tw Cen MT (Corpo)"/>
            </a:endParaRPr>
          </a:p>
          <a:p>
            <a:pPr eaLnBrk="0" fontAlgn="base" hangingPunct="0">
              <a:lnSpc>
                <a:spcPct val="100000"/>
              </a:lnSpc>
              <a:spcBef>
                <a:spcPct val="0"/>
              </a:spcBef>
              <a:spcAft>
                <a:spcPct val="0"/>
              </a:spcAft>
              <a:buSzTx/>
            </a:pPr>
            <a:r>
              <a:rPr lang="en-US" altLang="pt-BR" sz="1800" b="1">
                <a:solidFill>
                  <a:schemeClr val="tx1"/>
                </a:solidFill>
                <a:latin typeface="Tw Cen MT (Corpo)"/>
              </a:rPr>
              <a:t>Negative:</a:t>
            </a:r>
          </a:p>
          <a:p>
            <a:pPr lvl="1" eaLnBrk="0" fontAlgn="base" hangingPunct="0">
              <a:lnSpc>
                <a:spcPct val="100000"/>
              </a:lnSpc>
              <a:spcBef>
                <a:spcPct val="0"/>
              </a:spcBef>
              <a:spcAft>
                <a:spcPct val="0"/>
              </a:spcAft>
              <a:buSzTx/>
            </a:pPr>
            <a:r>
              <a:rPr lang="en-US" altLang="pt-BR" sz="1400">
                <a:solidFill>
                  <a:schemeClr val="tx1"/>
                </a:solidFill>
                <a:latin typeface="Tw Cen MT (Corpo)"/>
              </a:rPr>
              <a:t>Tendency to over-amplify data, causing distortions.</a:t>
            </a:r>
            <a:endParaRPr kumimoji="0" lang="pt-BR" altLang="pt-BR" sz="1200" i="0" u="none" strike="noStrike" cap="none" normalizeH="0" baseline="0" dirty="0">
              <a:ln>
                <a:noFill/>
              </a:ln>
              <a:solidFill>
                <a:schemeClr val="tx1"/>
              </a:solidFill>
              <a:effectLst/>
              <a:latin typeface="Tw Cen MT (Corpo)"/>
            </a:endParaRPr>
          </a:p>
        </p:txBody>
      </p:sp>
      <p:pic>
        <p:nvPicPr>
          <p:cNvPr id="4" name="Imagem 3">
            <a:extLst>
              <a:ext uri="{FF2B5EF4-FFF2-40B4-BE49-F238E27FC236}">
                <a16:creationId xmlns:a16="http://schemas.microsoft.com/office/drawing/2014/main" id="{F6BFE6CD-5937-062E-8345-2CEABCB2AF68}"/>
              </a:ext>
            </a:extLst>
          </p:cNvPr>
          <p:cNvPicPr>
            <a:picLocks noChangeAspect="1"/>
          </p:cNvPicPr>
          <p:nvPr/>
        </p:nvPicPr>
        <p:blipFill>
          <a:blip r:embed="rId2"/>
          <a:stretch>
            <a:fillRect/>
          </a:stretch>
        </p:blipFill>
        <p:spPr>
          <a:xfrm>
            <a:off x="5855179" y="2535502"/>
            <a:ext cx="5615516" cy="2832480"/>
          </a:xfrm>
          <a:prstGeom prst="rect">
            <a:avLst/>
          </a:prstGeom>
        </p:spPr>
      </p:pic>
    </p:spTree>
    <p:extLst>
      <p:ext uri="{BB962C8B-B14F-4D97-AF65-F5344CB8AC3E}">
        <p14:creationId xmlns:p14="http://schemas.microsoft.com/office/powerpoint/2010/main" val="20606907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CB3658-FF18-24EF-004E-C77536778C52}"/>
              </a:ext>
            </a:extLst>
          </p:cNvPr>
          <p:cNvSpPr>
            <a:spLocks noGrp="1"/>
          </p:cNvSpPr>
          <p:nvPr>
            <p:ph type="ctrTitle"/>
          </p:nvPr>
        </p:nvSpPr>
        <p:spPr>
          <a:xfrm>
            <a:off x="1876424" y="1122363"/>
            <a:ext cx="8791575" cy="2387600"/>
          </a:xfrm>
        </p:spPr>
        <p:style>
          <a:lnRef idx="0">
            <a:scrgbClr r="0" g="0" b="0"/>
          </a:lnRef>
          <a:fillRef idx="0">
            <a:scrgbClr r="0" g="0" b="0"/>
          </a:fillRef>
          <a:effectRef idx="0">
            <a:scrgbClr r="0" g="0" b="0"/>
          </a:effectRef>
          <a:fontRef idx="minor">
            <a:schemeClr val="lt1"/>
          </a:fontRef>
        </p:style>
        <p:txBody>
          <a:bodyPr anchor="b">
            <a:normAutofit/>
          </a:bodyPr>
          <a:lstStyle/>
          <a:p>
            <a:pPr lvl="1" algn="l"/>
            <a:r>
              <a:rPr lang="en-US" sz="4800">
                <a:solidFill>
                  <a:schemeClr val="tx1"/>
                </a:solidFill>
              </a:rPr>
              <a:t>How to solve the problem of distortions in forecasts?</a:t>
            </a:r>
          </a:p>
        </p:txBody>
      </p:sp>
      <p:sp>
        <p:nvSpPr>
          <p:cNvPr id="5" name="Rectangle 1">
            <a:extLst>
              <a:ext uri="{FF2B5EF4-FFF2-40B4-BE49-F238E27FC236}">
                <a16:creationId xmlns:a16="http://schemas.microsoft.com/office/drawing/2014/main" id="{DD18E171-F1C3-AFF4-87C0-93DB369EFFB3}"/>
              </a:ext>
            </a:extLst>
          </p:cNvPr>
          <p:cNvSpPr>
            <a:spLocks noGrp="1" noChangeArrowheads="1"/>
          </p:cNvSpPr>
          <p:nvPr>
            <p:ph type="subTitle" idx="1"/>
          </p:nvPr>
        </p:nvSpPr>
        <p:spPr bwMode="auto">
          <a:xfrm>
            <a:off x="1876424" y="3602038"/>
            <a:ext cx="8791575" cy="1655762"/>
          </a:xfrm>
        </p:spPr>
        <p:style>
          <a:lnRef idx="0">
            <a:scrgbClr r="0" g="0" b="0"/>
          </a:lnRef>
          <a:fillRef idx="0">
            <a:scrgbClr r="0" g="0" b="0"/>
          </a:fillRef>
          <a:effectRef idx="0">
            <a:scrgbClr r="0" g="0" b="0"/>
          </a:effectRef>
          <a:fontRef idx="minor">
            <a:schemeClr val="lt1"/>
          </a:fontRef>
        </p:style>
        <p:txBody>
          <a:bodyPr vert="horz" lIns="91440" tIns="45720" rIns="91440" bIns="45720" numCol="1" anchorCtr="0" compatLnSpc="1">
            <a:prstTxWarp prst="textNoShape">
              <a:avLst/>
            </a:prstTxWarp>
            <a:normAutofit/>
          </a:bodyPr>
          <a:lstStyle/>
          <a:p>
            <a:pPr marL="0" indent="0">
              <a:lnSpc>
                <a:spcPct val="110000"/>
              </a:lnSpc>
              <a:buNone/>
            </a:pPr>
            <a:r>
              <a:rPr lang="en-US" sz="1700"/>
              <a:t>How to solve the problem of distortions in STL predictions?</a:t>
            </a:r>
          </a:p>
          <a:p>
            <a:pPr marL="0" indent="0">
              <a:lnSpc>
                <a:spcPct val="110000"/>
              </a:lnSpc>
              <a:buNone/>
            </a:pPr>
            <a:r>
              <a:rPr lang="en-US" sz="1700"/>
              <a:t>its adaptability in seasonal predictions is too good to be ignored, if it is possible to stabilize its predictions it has the potential to be a very robust method to real-life data. (which tends to be non-perfect with outliers and irregular seasonality)</a:t>
            </a:r>
          </a:p>
        </p:txBody>
      </p:sp>
    </p:spTree>
    <p:extLst>
      <p:ext uri="{BB962C8B-B14F-4D97-AF65-F5344CB8AC3E}">
        <p14:creationId xmlns:p14="http://schemas.microsoft.com/office/powerpoint/2010/main" val="16126411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41967128_TF45165253" id="{984161F4-FFE1-4950-87D4-DFE4123C6A75}" vid="{B74535F1-FD7C-4781-9213-0422BA09E176}"/>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Design de circuito</Template>
  <TotalTime>1004</TotalTime>
  <Words>1163</Words>
  <Application>Microsoft Office PowerPoint</Application>
  <PresentationFormat>Widescreen</PresentationFormat>
  <Paragraphs>95</Paragraphs>
  <Slides>13</Slides>
  <Notes>2</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13</vt:i4>
      </vt:variant>
    </vt:vector>
  </HeadingPairs>
  <TitlesOfParts>
    <vt:vector size="19" baseType="lpstr">
      <vt:lpstr>Aptos</vt:lpstr>
      <vt:lpstr>Arial</vt:lpstr>
      <vt:lpstr>Calibri</vt:lpstr>
      <vt:lpstr>Tw Cen MT</vt:lpstr>
      <vt:lpstr>Tw Cen MT (Corpo)</vt:lpstr>
      <vt:lpstr>Circuito</vt:lpstr>
      <vt:lpstr>Energy Disaggregation Using Adjusted STL Method</vt:lpstr>
      <vt:lpstr>Presentation</vt:lpstr>
      <vt:lpstr>Main work reference</vt:lpstr>
      <vt:lpstr>Initial Approaches and Challenges - Classical Decomposition</vt:lpstr>
      <vt:lpstr>Optimization that Finds Better Adjustment Values for Height and Base of Forecasts</vt:lpstr>
      <vt:lpstr>Next logical step – Robustness and generalizability</vt:lpstr>
      <vt:lpstr>Solution for vacations, holidays and missing data</vt:lpstr>
      <vt:lpstr>Solution to Irregular Seasonality and Trends</vt:lpstr>
      <vt:lpstr>How to solve the problem of distortions in forecasts?</vt:lpstr>
      <vt:lpstr>Solving the problem of forecast instability</vt:lpstr>
      <vt:lpstr>Adjusted stl execution pipeline</vt:lpstr>
      <vt:lpstr>Algorithm limitations</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Hybrid Boosted Model with an Approach Inspired by Mixture of Experts</dc:title>
  <dc:creator>Rafael Zimmermann</dc:creator>
  <cp:lastModifiedBy>Rafael Zimmermann</cp:lastModifiedBy>
  <cp:revision>5</cp:revision>
  <dcterms:created xsi:type="dcterms:W3CDTF">2023-10-25T21:34:52Z</dcterms:created>
  <dcterms:modified xsi:type="dcterms:W3CDTF">2024-11-03T16:34:03Z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